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81" r:id="rId2"/>
    <p:sldId id="419" r:id="rId3"/>
    <p:sldId id="432" r:id="rId4"/>
    <p:sldId id="424" r:id="rId5"/>
    <p:sldId id="403" r:id="rId6"/>
    <p:sldId id="405" r:id="rId7"/>
    <p:sldId id="422" r:id="rId8"/>
    <p:sldId id="319" r:id="rId9"/>
    <p:sldId id="417" r:id="rId10"/>
    <p:sldId id="318" r:id="rId11"/>
    <p:sldId id="383" r:id="rId12"/>
    <p:sldId id="428" r:id="rId13"/>
    <p:sldId id="370" r:id="rId14"/>
    <p:sldId id="371" r:id="rId15"/>
    <p:sldId id="372" r:id="rId16"/>
    <p:sldId id="374" r:id="rId17"/>
    <p:sldId id="406" r:id="rId18"/>
    <p:sldId id="384" r:id="rId19"/>
    <p:sldId id="385" r:id="rId20"/>
    <p:sldId id="386" r:id="rId21"/>
    <p:sldId id="418" r:id="rId22"/>
    <p:sldId id="426" r:id="rId23"/>
    <p:sldId id="399" r:id="rId24"/>
    <p:sldId id="400" r:id="rId25"/>
    <p:sldId id="401" r:id="rId26"/>
    <p:sldId id="389" r:id="rId27"/>
    <p:sldId id="390" r:id="rId28"/>
    <p:sldId id="407" r:id="rId29"/>
    <p:sldId id="379" r:id="rId30"/>
    <p:sldId id="410" r:id="rId31"/>
    <p:sldId id="409" r:id="rId32"/>
    <p:sldId id="285" r:id="rId33"/>
  </p:sldIdLst>
  <p:sldSz cx="9144000" cy="6858000" type="screen4x3"/>
  <p:notesSz cx="9723438" cy="6858000"/>
  <p:defaultTextStyle>
    <a:defPPr>
      <a:defRPr lang="en-US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Arial" charset="0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Arial" charset="0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Arial" charset="0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Arial" charset="0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BD7"/>
    <a:srgbClr val="D9F1EB"/>
    <a:srgbClr val="824017"/>
    <a:srgbClr val="BEE4F7"/>
    <a:srgbClr val="D2EFF6"/>
    <a:srgbClr val="EBF2D5"/>
    <a:srgbClr val="338874"/>
    <a:srgbClr val="145665"/>
    <a:srgbClr val="E2E2FA"/>
    <a:srgbClr val="166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3" autoAdjust="0"/>
    <p:restoredTop sz="94660"/>
  </p:normalViewPr>
  <p:slideViewPr>
    <p:cSldViewPr>
      <p:cViewPr varScale="1">
        <p:scale>
          <a:sx n="108" d="100"/>
          <a:sy n="108" d="100"/>
        </p:scale>
        <p:origin x="204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2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0">
              <a:defRPr kumimoji="0" sz="12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63D5164F-24BD-4426-B5C4-5BA573E4818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2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46425" y="514350"/>
            <a:ext cx="3430588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3257550"/>
            <a:ext cx="77787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42132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latinLnBrk="0">
              <a:defRPr kumimoji="0" sz="12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49E5395-AE9C-44FE-8B35-39D631EEC17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9142413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142857" imgH="2697143" progId="">
                  <p:embed/>
                </p:oleObj>
              </mc:Choice>
              <mc:Fallback>
                <p:oleObj name="Image" r:id="rId2" imgW="9142857" imgH="269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2413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8"/>
          <p:cNvGrpSpPr/>
          <p:nvPr userDrawn="1"/>
        </p:nvGrpSpPr>
        <p:grpSpPr bwMode="ltGray">
          <a:xfrm>
            <a:off x="0" y="2819399"/>
            <a:ext cx="9144000" cy="381001"/>
            <a:chOff x="0" y="2819399"/>
            <a:chExt cx="9144000" cy="381001"/>
          </a:xfrm>
          <a:solidFill>
            <a:schemeClr val="tx2">
              <a:lumMod val="50000"/>
            </a:schemeClr>
          </a:solidFill>
        </p:grpSpPr>
        <p:sp>
          <p:nvSpPr>
            <p:cNvPr id="6" name="Rectangle 89"/>
            <p:cNvSpPr>
              <a:spLocks noChangeArrowheads="1"/>
            </p:cNvSpPr>
            <p:nvPr/>
          </p:nvSpPr>
          <p:spPr bwMode="ltGray">
            <a:xfrm>
              <a:off x="2895600" y="2819400"/>
              <a:ext cx="6248400" cy="381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7" name="Rectangle 89"/>
            <p:cNvSpPr>
              <a:spLocks noChangeArrowheads="1"/>
            </p:cNvSpPr>
            <p:nvPr/>
          </p:nvSpPr>
          <p:spPr bwMode="ltGray">
            <a:xfrm>
              <a:off x="0" y="2819399"/>
              <a:ext cx="9144000" cy="13895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810000"/>
            <a:ext cx="7772400" cy="1557337"/>
          </a:xfrm>
        </p:spPr>
        <p:txBody>
          <a:bodyPr/>
          <a:lstStyle>
            <a:lvl1pPr algn="ctr">
              <a:defRPr sz="5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86400"/>
            <a:ext cx="6096000" cy="38100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" y="6477000"/>
            <a:ext cx="2743200" cy="265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A6F9D-047E-481C-B764-B24F131952F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7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8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9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10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11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2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06B37-7BC0-458B-B556-6EA395F7591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7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8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9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10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11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2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08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08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639BA-9B37-49A9-957B-B5D70D82C3F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7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8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9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10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11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2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715000" cy="944562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1303-8E1F-4CD8-A395-100D9ED9614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7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8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9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10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11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2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63BAB-BEA9-45E9-ADC5-795391AEEAE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8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9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0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11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12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3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6050"/>
            <a:ext cx="4038600" cy="4867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6050"/>
            <a:ext cx="4038600" cy="4867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AE4E-0D6C-4D3F-A374-8B91F16FD84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10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1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2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13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14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5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26436-CD46-471E-9FC7-DDCFE30915F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6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7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8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9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10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1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52400"/>
            <a:ext cx="5867400" cy="944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B8E1A-3550-40B3-A53A-13997DF8E85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5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6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7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8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9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0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ADC14-5493-4A43-A449-9054EE24902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8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9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0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11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12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3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13E83-14D0-4260-B594-B5B8E728DC7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3428571" imgH="1017143" progId="">
                  <p:embed/>
                </p:oleObj>
              </mc:Choice>
              <mc:Fallback>
                <p:oleObj name="Image" r:id="rId2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8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9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0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grpSp>
        <p:nvGrpSpPr>
          <p:cNvPr id="11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12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13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38900"/>
            <a:ext cx="2895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38900"/>
            <a:ext cx="2133600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517B3-F22F-49D8-B248-160483D2C4A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90"/>
          <p:cNvSpPr>
            <a:spLocks noChangeArrowheads="1"/>
          </p:cNvSpPr>
          <p:nvPr/>
        </p:nvSpPr>
        <p:spPr bwMode="gray">
          <a:xfrm>
            <a:off x="-1588" y="0"/>
            <a:ext cx="9145588" cy="11128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en-US" altLang="ko-KR">
              <a:latin typeface="Arial" pitchFamily="34" charset="0"/>
              <a:ea typeface="굴림" pitchFamily="50" charset="-127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281940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3" imgW="3428571" imgH="1017143" progId="">
                  <p:embed/>
                </p:oleObj>
              </mc:Choice>
              <mc:Fallback>
                <p:oleObj name="Image" r:id="rId13" imgW="3428571" imgH="10171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819400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28ABC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FE9F9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9" name="Group 93"/>
          <p:cNvGrpSpPr>
            <a:grpSpLocks/>
          </p:cNvGrpSpPr>
          <p:nvPr/>
        </p:nvGrpSpPr>
        <p:grpSpPr bwMode="auto">
          <a:xfrm>
            <a:off x="0" y="908050"/>
            <a:ext cx="9144000" cy="144463"/>
            <a:chOff x="1519" y="554"/>
            <a:chExt cx="4241" cy="91"/>
          </a:xfrm>
        </p:grpSpPr>
        <p:sp>
          <p:nvSpPr>
            <p:cNvPr id="40" name="Line 94"/>
            <p:cNvSpPr>
              <a:spLocks noChangeShapeType="1"/>
            </p:cNvSpPr>
            <p:nvPr userDrawn="1"/>
          </p:nvSpPr>
          <p:spPr bwMode="white">
            <a:xfrm>
              <a:off x="1519" y="554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41" name="Line 95"/>
            <p:cNvSpPr>
              <a:spLocks noChangeShapeType="1"/>
            </p:cNvSpPr>
            <p:nvPr userDrawn="1"/>
          </p:nvSpPr>
          <p:spPr bwMode="white">
            <a:xfrm>
              <a:off x="1519" y="599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42" name="Line 96"/>
            <p:cNvSpPr>
              <a:spLocks noChangeShapeType="1"/>
            </p:cNvSpPr>
            <p:nvPr userDrawn="1"/>
          </p:nvSpPr>
          <p:spPr bwMode="white">
            <a:xfrm>
              <a:off x="1519" y="645"/>
              <a:ext cx="424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</p:grpSp>
      <p:sp>
        <p:nvSpPr>
          <p:cNvPr id="1030" name="Rectangle 36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3716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239000" y="6477000"/>
            <a:ext cx="1600200" cy="2651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0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477000"/>
            <a:ext cx="2743200" cy="2651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0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962400" y="6477000"/>
            <a:ext cx="1371600" cy="2651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kumimoji="0" sz="1000">
                <a:latin typeface="Arial" pitchFamily="34" charset="0"/>
                <a:ea typeface="굴림" pitchFamily="50" charset="-127"/>
              </a:defRPr>
            </a:lvl1pPr>
          </a:lstStyle>
          <a:p>
            <a:pPr>
              <a:defRPr/>
            </a:pPr>
            <a:fld id="{27CF6337-5C00-4D28-B42E-D2CDBDF1759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grpSp>
        <p:nvGrpSpPr>
          <p:cNvPr id="3" name="Group 44"/>
          <p:cNvGrpSpPr/>
          <p:nvPr/>
        </p:nvGrpSpPr>
        <p:grpSpPr bwMode="gray">
          <a:xfrm>
            <a:off x="0" y="986118"/>
            <a:ext cx="9144000" cy="171170"/>
            <a:chOff x="0" y="986118"/>
            <a:chExt cx="9144000" cy="171170"/>
          </a:xfrm>
          <a:solidFill>
            <a:schemeClr val="tx2">
              <a:lumMod val="50000"/>
            </a:schemeClr>
          </a:solidFill>
        </p:grpSpPr>
        <p:sp>
          <p:nvSpPr>
            <p:cNvPr id="31" name="Rectangle 92"/>
            <p:cNvSpPr>
              <a:spLocks noChangeArrowheads="1"/>
            </p:cNvSpPr>
            <p:nvPr/>
          </p:nvSpPr>
          <p:spPr bwMode="gray">
            <a:xfrm>
              <a:off x="0" y="1084263"/>
              <a:ext cx="9144000" cy="730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kumimoji="0" lang="en-US">
                <a:ea typeface="+mn-ea"/>
              </a:endParaRPr>
            </a:p>
          </p:txBody>
        </p:sp>
        <p:sp>
          <p:nvSpPr>
            <p:cNvPr id="44" name="Rectangle 43"/>
            <p:cNvSpPr/>
            <p:nvPr/>
          </p:nvSpPr>
          <p:spPr bwMode="gray">
            <a:xfrm>
              <a:off x="0" y="986118"/>
              <a:ext cx="2819400" cy="1434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0">
                <a:defRPr/>
              </a:pPr>
              <a:endParaRPr kumimoji="0" lang="en-US"/>
            </a:p>
          </p:txBody>
        </p:sp>
      </p:grpSp>
      <p:sp>
        <p:nvSpPr>
          <p:cNvPr id="1035" name="Rectangle 57"/>
          <p:cNvSpPr>
            <a:spLocks noGrp="1" noChangeArrowheads="1"/>
          </p:cNvSpPr>
          <p:nvPr>
            <p:ph type="title"/>
          </p:nvPr>
        </p:nvSpPr>
        <p:spPr bwMode="gray">
          <a:xfrm>
            <a:off x="2895600" y="107950"/>
            <a:ext cx="5943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All%20Users\Documents\&#54872;&#44221;&#44592;&#49324;%20&#51088;&#47308;\&#49688;&#50529;&#53916;&#48652;-&#49457;&#45824;-MBC%20&#45684;&#49828;&#45936;&#49828;&#53356;.130516.HDTV.XviD-KOR.wmv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jpeg"/><Relationship Id="rId7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6.jpeg"/><Relationship Id="rId7" Type="http://schemas.openxmlformats.org/officeDocument/2006/relationships/image" Target="../media/image5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BackUp\&#51088;&#44552;\SBS&#45684;&#49828;-&#49688;&#50529;set&#44288;&#47144;01(111110).wmv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5791200" y="6336268"/>
          <a:ext cx="1371600" cy="35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훈민정음" r:id="rId2" imgW="6334200" imgH="1486080" progId="">
                  <p:embed/>
                </p:oleObj>
              </mc:Choice>
              <mc:Fallback>
                <p:oleObj name="훈민정음" r:id="rId2" imgW="6334200" imgH="148608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6336268"/>
                        <a:ext cx="1371600" cy="35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7239000" y="6336268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/>
            <a:r>
              <a:rPr kumimoji="0" lang="ko-KR" altLang="en-US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㈜</a:t>
            </a:r>
            <a:r>
              <a:rPr kumimoji="0" lang="ko-KR" altLang="en-US" b="1" dirty="0" err="1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폴리사이언텍</a:t>
            </a:r>
            <a:endParaRPr kumimoji="0" lang="en-US" altLang="ko-KR" b="1" dirty="0">
              <a:solidFill>
                <a:schemeClr val="tx2"/>
              </a:solidFill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pic>
        <p:nvPicPr>
          <p:cNvPr id="12" name="_x71645968" descr="EMB00002e6428e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5562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81800" cy="944563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Issue ②: </a:t>
            </a:r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PVC</a:t>
            </a:r>
            <a:r>
              <a:rPr lang="en-US" altLang="ko-KR" sz="2400" dirty="0">
                <a:latin typeface="맑은 고딕"/>
                <a:ea typeface="맑은 고딕"/>
              </a:rPr>
              <a:t>∙PU</a:t>
            </a:r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수액튜브에서 약물흡착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양쪽 모서리가 둥근 사각형 8"/>
          <p:cNvSpPr/>
          <p:nvPr/>
        </p:nvSpPr>
        <p:spPr bwMode="auto">
          <a:xfrm>
            <a:off x="857959" y="1447800"/>
            <a:ext cx="6914441" cy="357172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37000">
                <a:schemeClr val="accent1">
                  <a:lumMod val="75000"/>
                </a:schemeClr>
              </a:gs>
              <a:gs pos="49000">
                <a:schemeClr val="accent1"/>
              </a:gs>
              <a:gs pos="100000">
                <a:srgbClr val="FFFFFF"/>
              </a:gs>
              <a:gs pos="100000">
                <a:schemeClr val="accent1"/>
              </a:gs>
            </a:gsLst>
            <a:lin ang="162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contourW="12700">
            <a:bevelT w="38100" h="25400"/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latinLnBrk="0">
              <a:defRPr/>
            </a:pPr>
            <a:r>
              <a:rPr lang="en-US" altLang="ko-KR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PVC </a:t>
            </a:r>
            <a:r>
              <a:rPr lang="ko-KR" altLang="en-US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수액 튜브에서 약물흡착 </a:t>
            </a:r>
            <a:r>
              <a:rPr lang="en-US" altLang="ko-KR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en-US" altLang="ko-KR" b="1" dirty="0" err="1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mbc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 TV 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뉴스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(2013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16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b="1" dirty="0">
              <a:solidFill>
                <a:srgbClr val="FFFF00"/>
              </a:solidFill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gray">
          <a:xfrm>
            <a:off x="539750" y="1804988"/>
            <a:ext cx="8134350" cy="4672012"/>
          </a:xfrm>
          <a:prstGeom prst="roundRect">
            <a:avLst>
              <a:gd name="adj" fmla="val 848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29000">
                <a:srgbClr val="FFFFFF"/>
              </a:gs>
            </a:gsLst>
            <a:lin ang="5400000" scaled="1"/>
            <a:tileRect/>
          </a:gradFill>
          <a:ln w="127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defRPr/>
            </a:pPr>
            <a:endParaRPr lang="ko-KR" altLang="en-US"/>
          </a:p>
        </p:txBody>
      </p:sp>
      <p:pic>
        <p:nvPicPr>
          <p:cNvPr id="33803" name="수액튜브-성대-MBC 뉴스데스크.130516.HDTV.XviD-KO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78223"/>
            <a:ext cx="7010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직사각형 11"/>
          <p:cNvSpPr/>
          <p:nvPr/>
        </p:nvSpPr>
        <p:spPr bwMode="auto">
          <a:xfrm>
            <a:off x="4800602" y="5559623"/>
            <a:ext cx="342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약효의 </a:t>
            </a:r>
            <a:r>
              <a:rPr lang="ko-KR" altLang="en-US" sz="1600" b="1" kern="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부정확성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 유발</a:t>
            </a: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안전사고</a:t>
            </a: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) </a:t>
            </a:r>
            <a:endParaRPr lang="ko-KR" altLang="en-US" sz="1600" b="1" kern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 bwMode="auto">
          <a:xfrm>
            <a:off x="1676400" y="5224046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PVC 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수액 튜브에서 약물흡착</a:t>
            </a: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gray">
          <a:xfrm rot="5400000">
            <a:off x="4572001" y="5593378"/>
            <a:ext cx="152399" cy="304800"/>
          </a:xfrm>
          <a:prstGeom prst="upArrow">
            <a:avLst>
              <a:gd name="adj1" fmla="val 56944"/>
              <a:gd name="adj2" fmla="val 69487"/>
            </a:avLst>
          </a:prstGeom>
          <a:solidFill>
            <a:schemeClr val="accent6">
              <a:lumMod val="60000"/>
              <a:lumOff val="40000"/>
            </a:schemeClr>
          </a:solidFill>
          <a:ln w="19050" algn="ctr">
            <a:gradFill flip="none" rotWithShape="1">
              <a:gsLst>
                <a:gs pos="0">
                  <a:schemeClr val="bg1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  <a:tileRect/>
            </a:gra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endParaRPr lang="ko-KR" altLang="ko-KR" sz="1600">
              <a:ea typeface="+mn-ea"/>
            </a:endParaRPr>
          </a:p>
        </p:txBody>
      </p:sp>
      <p:grpSp>
        <p:nvGrpSpPr>
          <p:cNvPr id="33796" name="그룹 21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33798" name="_x209280456" descr="EMB0000128c3c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_x209281656" descr="EMB0000128c3be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797" name="TextBox 16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09-30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066800" y="5940623"/>
            <a:ext cx="6781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☞ 성균관대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정동준교수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)/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삼성서울병원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 err="1">
                <a:latin typeface="맑은 고딕" pitchFamily="50" charset="-127"/>
                <a:ea typeface="맑은 고딕" pitchFamily="50" charset="-127"/>
              </a:rPr>
              <a:t>방사익교수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정부 지원 공동연구 결과 인용</a:t>
            </a:r>
          </a:p>
        </p:txBody>
      </p:sp>
      <p:sp>
        <p:nvSpPr>
          <p:cNvPr id="18" name="직사각형 17"/>
          <p:cNvSpPr/>
          <p:nvPr/>
        </p:nvSpPr>
        <p:spPr bwMode="auto">
          <a:xfrm>
            <a:off x="4800602" y="5224046"/>
            <a:ext cx="342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심각한 약효감소</a:t>
            </a: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약값 상승</a:t>
            </a: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) </a:t>
            </a:r>
            <a:endParaRPr lang="ko-KR" altLang="en-US" sz="1600" b="1" kern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AutoShape 38"/>
          <p:cNvSpPr>
            <a:spLocks noChangeArrowheads="1"/>
          </p:cNvSpPr>
          <p:nvPr/>
        </p:nvSpPr>
        <p:spPr bwMode="gray">
          <a:xfrm rot="5400000">
            <a:off x="4572001" y="5257801"/>
            <a:ext cx="152399" cy="304800"/>
          </a:xfrm>
          <a:prstGeom prst="upArrow">
            <a:avLst>
              <a:gd name="adj1" fmla="val 56944"/>
              <a:gd name="adj2" fmla="val 69487"/>
            </a:avLst>
          </a:prstGeom>
          <a:solidFill>
            <a:schemeClr val="accent6">
              <a:lumMod val="60000"/>
              <a:lumOff val="40000"/>
            </a:schemeClr>
          </a:solidFill>
          <a:ln w="19050" algn="ctr">
            <a:gradFill flip="none" rotWithShape="1">
              <a:gsLst>
                <a:gs pos="0">
                  <a:schemeClr val="bg1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  <a:tileRect/>
            </a:gra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endParaRPr lang="ko-KR" altLang="ko-KR" sz="1600">
              <a:ea typeface="+mn-ea"/>
            </a:endParaRPr>
          </a:p>
        </p:txBody>
      </p:sp>
      <p:sp>
        <p:nvSpPr>
          <p:cNvPr id="20" name="직사각형 19"/>
          <p:cNvSpPr/>
          <p:nvPr/>
        </p:nvSpPr>
        <p:spPr bwMode="auto">
          <a:xfrm>
            <a:off x="1676400" y="5528846"/>
            <a:ext cx="304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ko-KR" altLang="en-US" sz="1600" b="1" kern="0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약물별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 흡착도가 매우 다름</a:t>
            </a:r>
          </a:p>
        </p:txBody>
      </p:sp>
      <p:sp>
        <p:nvSpPr>
          <p:cNvPr id="21" name="Oval 14"/>
          <p:cNvSpPr/>
          <p:nvPr/>
        </p:nvSpPr>
        <p:spPr bwMode="auto">
          <a:xfrm>
            <a:off x="1524000" y="5333226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30000">
                <a:schemeClr val="accent5">
                  <a:lumMod val="40000"/>
                  <a:lumOff val="60000"/>
                </a:schemeClr>
              </a:gs>
              <a:gs pos="75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22" name="Oval 14"/>
          <p:cNvSpPr/>
          <p:nvPr/>
        </p:nvSpPr>
        <p:spPr bwMode="auto">
          <a:xfrm>
            <a:off x="1524000" y="5638026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30000">
                <a:schemeClr val="accent5">
                  <a:lumMod val="40000"/>
                  <a:lumOff val="60000"/>
                </a:schemeClr>
              </a:gs>
              <a:gs pos="75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양쪽 모서리가 둥근 사각형 3"/>
          <p:cNvSpPr/>
          <p:nvPr/>
        </p:nvSpPr>
        <p:spPr bwMode="auto">
          <a:xfrm>
            <a:off x="699209" y="1371600"/>
            <a:ext cx="7911391" cy="357172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37000">
                <a:schemeClr val="accent1">
                  <a:lumMod val="75000"/>
                </a:schemeClr>
              </a:gs>
              <a:gs pos="49000">
                <a:schemeClr val="accent1"/>
              </a:gs>
              <a:gs pos="100000">
                <a:srgbClr val="FFFFFF"/>
              </a:gs>
              <a:gs pos="100000">
                <a:schemeClr val="accent1"/>
              </a:gs>
            </a:gsLst>
            <a:lin ang="162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contourW="12700">
            <a:bevelT w="38100" h="25400"/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latinLnBrk="0">
              <a:defRPr/>
            </a:pPr>
            <a:r>
              <a:rPr lang="ko-KR" altLang="en-US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폴리우레탄</a:t>
            </a:r>
            <a:r>
              <a:rPr lang="en-US" altLang="ko-KR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(PU) </a:t>
            </a:r>
            <a:r>
              <a:rPr lang="ko-KR" altLang="en-US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수액 튜브에서 약물흡착 </a:t>
            </a:r>
            <a:r>
              <a:rPr lang="en-US" altLang="ko-KR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JTBC TV 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뉴스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(2017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9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13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b="1" dirty="0">
              <a:solidFill>
                <a:srgbClr val="FFFF00"/>
              </a:solidFill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381000" y="1728788"/>
            <a:ext cx="8610600" cy="4672012"/>
          </a:xfrm>
          <a:prstGeom prst="roundRect">
            <a:avLst>
              <a:gd name="adj" fmla="val 848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29000">
                <a:srgbClr val="FFFFFF"/>
              </a:gs>
            </a:gsLst>
            <a:lin ang="5400000" scaled="1"/>
            <a:tileRect/>
          </a:gradFill>
          <a:ln w="127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defRPr/>
            </a:pPr>
            <a:endParaRPr lang="ko-KR" altLang="en-US"/>
          </a:p>
        </p:txBody>
      </p:sp>
      <p:grpSp>
        <p:nvGrpSpPr>
          <p:cNvPr id="10" name="그룹 21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11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10-30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b="7218"/>
          <a:stretch>
            <a:fillRect/>
          </a:stretch>
        </p:blipFill>
        <p:spPr bwMode="auto">
          <a:xfrm>
            <a:off x="755650" y="1828800"/>
            <a:ext cx="77025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81800" cy="944563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Issue ②: </a:t>
            </a:r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PVC</a:t>
            </a:r>
            <a:r>
              <a:rPr lang="en-US" altLang="ko-KR" sz="2400" dirty="0">
                <a:latin typeface="맑은 고딕"/>
                <a:ea typeface="맑은 고딕"/>
              </a:rPr>
              <a:t>∙PU</a:t>
            </a:r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수액튜브에서 약물흡착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 err="1">
                <a:latin typeface="맑은 고딕" pitchFamily="50" charset="-127"/>
                <a:ea typeface="맑은 고딕" pitchFamily="50" charset="-127"/>
              </a:rPr>
              <a:t>폴리사이언텍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 err="1">
                <a:latin typeface="맑은 고딕" pitchFamily="50" charset="-127"/>
                <a:ea typeface="맑은 고딕" pitchFamily="50" charset="-127"/>
              </a:rPr>
              <a:t>솝션프리</a:t>
            </a:r>
            <a:r>
              <a:rPr lang="en-US" altLang="ko-KR" sz="2400" baseline="30000" dirty="0">
                <a:solidFill>
                  <a:schemeClr val="bg1"/>
                </a:solidFill>
                <a:latin typeface="맑은 고딕"/>
                <a:ea typeface="맑은 고딕"/>
              </a:rPr>
              <a:t>®</a:t>
            </a:r>
            <a:r>
              <a:rPr lang="en-US" altLang="ko-KR" sz="2400" dirty="0">
                <a:solidFill>
                  <a:schemeClr val="bg1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수액세트 핵심기술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3" name="그룹 96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34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TextBox 38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11-30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9" name="Rounded Rectangle 47"/>
          <p:cNvSpPr/>
          <p:nvPr/>
        </p:nvSpPr>
        <p:spPr bwMode="gray">
          <a:xfrm>
            <a:off x="381000" y="3681358"/>
            <a:ext cx="8458200" cy="2286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600" b="1" dirty="0">
              <a:solidFill>
                <a:srgbClr val="0F4673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40" name="Rounded Rectangle 48"/>
          <p:cNvSpPr/>
          <p:nvPr/>
        </p:nvSpPr>
        <p:spPr bwMode="gray">
          <a:xfrm>
            <a:off x="533400" y="3528958"/>
            <a:ext cx="4572000" cy="38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3000000"/>
            </a:lightRig>
          </a:scene3d>
          <a:sp3d prstMaterial="dkEdge">
            <a:bevelT w="215900" h="101600"/>
          </a:sp3d>
        </p:spPr>
        <p:txBody>
          <a:bodyPr wrap="none" anchor="ctr"/>
          <a:lstStyle/>
          <a:p>
            <a:pPr marL="347663" indent="-347663" algn="ctr" eaLnBrk="0" latinLnBrk="0" hangingPunct="0">
              <a:defRPr/>
            </a:pPr>
            <a:r>
              <a:rPr kumimoji="0"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핵심 기술</a:t>
            </a:r>
            <a:r>
              <a:rPr kumimoji="0"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#2 :</a:t>
            </a:r>
            <a:r>
              <a:rPr kumimoji="0"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3</a:t>
            </a:r>
            <a:r>
              <a:rPr kumimoji="0" lang="ko-KR" altLang="en-US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층구조의</a:t>
            </a:r>
            <a:r>
              <a:rPr kumimoji="0"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튜브</a:t>
            </a:r>
            <a:r>
              <a:rPr kumimoji="0"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설계 도입</a:t>
            </a:r>
            <a:endParaRPr kumimoji="0"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41" name="Oval 6"/>
          <p:cNvSpPr/>
          <p:nvPr/>
        </p:nvSpPr>
        <p:spPr bwMode="auto">
          <a:xfrm>
            <a:off x="609600" y="4138558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63000"/>
                  <a:satMod val="165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75000">
                <a:schemeClr val="accent1"/>
              </a:gs>
              <a:gs pos="100000">
                <a:schemeClr val="accent1">
                  <a:shade val="15000"/>
                  <a:satMod val="1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42" name="TextBox 79"/>
          <p:cNvSpPr txBox="1">
            <a:spLocks noChangeArrowheads="1"/>
          </p:cNvSpPr>
          <p:nvPr/>
        </p:nvSpPr>
        <p:spPr bwMode="auto">
          <a:xfrm>
            <a:off x="762000" y="4062398"/>
            <a:ext cx="563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600" b="1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튜브의 유연성</a:t>
            </a:r>
            <a:r>
              <a:rPr kumimoji="0" lang="en-US" altLang="ko-KR" sz="1600" b="1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, </a:t>
            </a:r>
            <a:r>
              <a:rPr kumimoji="0" lang="ko-KR" altLang="en-US" sz="1600" b="1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안티블로킹성</a:t>
            </a:r>
            <a:r>
              <a:rPr kumimoji="0" lang="en-US" altLang="ko-KR" sz="1600" b="1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sz="1600" b="1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및 사출물 접합성 동시 확보</a:t>
            </a:r>
            <a:endParaRPr lang="ko-KR" altLang="en-US" sz="160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pic>
        <p:nvPicPr>
          <p:cNvPr id="43" name="_x177199192" descr="EMB000007d4032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986198"/>
            <a:ext cx="223361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그룹 73"/>
          <p:cNvGrpSpPr>
            <a:grpSpLocks/>
          </p:cNvGrpSpPr>
          <p:nvPr/>
        </p:nvGrpSpPr>
        <p:grpSpPr bwMode="auto">
          <a:xfrm>
            <a:off x="1371600" y="4443398"/>
            <a:ext cx="4724400" cy="1219200"/>
            <a:chOff x="1371600" y="5181600"/>
            <a:chExt cx="4724400" cy="1219200"/>
          </a:xfrm>
        </p:grpSpPr>
        <p:grpSp>
          <p:nvGrpSpPr>
            <p:cNvPr id="45" name="그룹 61"/>
            <p:cNvGrpSpPr>
              <a:grpSpLocks/>
            </p:cNvGrpSpPr>
            <p:nvPr/>
          </p:nvGrpSpPr>
          <p:grpSpPr bwMode="auto">
            <a:xfrm>
              <a:off x="1371600" y="5181600"/>
              <a:ext cx="1295400" cy="1219200"/>
              <a:chOff x="2133600" y="5181600"/>
              <a:chExt cx="1295400" cy="1219200"/>
            </a:xfrm>
          </p:grpSpPr>
          <p:sp>
            <p:nvSpPr>
              <p:cNvPr id="51" name="타원 50"/>
              <p:cNvSpPr/>
              <p:nvPr/>
            </p:nvSpPr>
            <p:spPr bwMode="auto">
              <a:xfrm>
                <a:off x="2133600" y="5181600"/>
                <a:ext cx="1295400" cy="1219200"/>
              </a:xfrm>
              <a:prstGeom prst="ellipse">
                <a:avLst/>
              </a:prstGeom>
              <a:solidFill>
                <a:srgbClr val="7030A0">
                  <a:alpha val="98039"/>
                </a:srgb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52" name="타원 51"/>
              <p:cNvSpPr/>
              <p:nvPr/>
            </p:nvSpPr>
            <p:spPr bwMode="auto">
              <a:xfrm>
                <a:off x="2209800" y="5257800"/>
                <a:ext cx="1143000" cy="10668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53" name="타원 52"/>
              <p:cNvSpPr/>
              <p:nvPr/>
            </p:nvSpPr>
            <p:spPr bwMode="auto">
              <a:xfrm>
                <a:off x="2438400" y="5486400"/>
                <a:ext cx="685800" cy="6096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  <p:sp>
            <p:nvSpPr>
              <p:cNvPr id="54" name="타원 53"/>
              <p:cNvSpPr/>
              <p:nvPr/>
            </p:nvSpPr>
            <p:spPr bwMode="auto">
              <a:xfrm>
                <a:off x="2514600" y="5562600"/>
                <a:ext cx="533400" cy="4572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/>
              </a:p>
            </p:txBody>
          </p:sp>
        </p:grpSp>
        <p:cxnSp>
          <p:nvCxnSpPr>
            <p:cNvPr id="46" name="직선 화살표 연결선 45"/>
            <p:cNvCxnSpPr/>
            <p:nvPr/>
          </p:nvCxnSpPr>
          <p:spPr bwMode="auto">
            <a:xfrm rot="10800000" flipV="1">
              <a:off x="2286000" y="5562600"/>
              <a:ext cx="838200" cy="21431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화살표 연결선 46"/>
            <p:cNvCxnSpPr/>
            <p:nvPr/>
          </p:nvCxnSpPr>
          <p:spPr bwMode="auto">
            <a:xfrm rot="10800000">
              <a:off x="2362200" y="5334000"/>
              <a:ext cx="762000" cy="2286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57"/>
            <p:cNvSpPr txBox="1">
              <a:spLocks noChangeArrowheads="1"/>
            </p:cNvSpPr>
            <p:nvPr/>
          </p:nvSpPr>
          <p:spPr bwMode="auto">
            <a:xfrm>
              <a:off x="3124200" y="5181600"/>
              <a:ext cx="2971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ko-KR" altLang="en-US" sz="1200" b="1"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200" b="1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안티블로킹성</a:t>
              </a:r>
              <a:r>
                <a:rPr lang="en-US" altLang="ko-KR" sz="1200" b="1"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200" b="1">
                  <a:latin typeface="맑은 고딕" pitchFamily="50" charset="-127"/>
                  <a:ea typeface="맑은 고딕" pitchFamily="50" charset="-127"/>
                </a:rPr>
                <a:t>고경도</a:t>
              </a:r>
              <a:r>
                <a:rPr lang="en-US" altLang="ko-KR" sz="1200" b="1">
                  <a:latin typeface="맑은 고딕" pitchFamily="50" charset="-127"/>
                  <a:ea typeface="맑은 고딕" pitchFamily="50" charset="-127"/>
                </a:rPr>
                <a:t>)/</a:t>
              </a:r>
              <a:r>
                <a:rPr lang="ko-KR" altLang="en-US" sz="1200" b="1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사출물 접합성 </a:t>
              </a:r>
              <a:r>
                <a:rPr lang="en-US" altLang="ko-KR" sz="1200" b="1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 </a:t>
              </a:r>
              <a:r>
                <a:rPr lang="ko-KR" altLang="en-US" sz="1200" b="1">
                  <a:latin typeface="맑은 고딕" pitchFamily="50" charset="-127"/>
                  <a:ea typeface="맑은 고딕" pitchFamily="50" charset="-127"/>
                </a:rPr>
                <a:t>폴리올레핀 탄성체 혼합물</a:t>
              </a:r>
              <a:endParaRPr lang="ko-KR" altLang="en-US" sz="12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49" name="직선 화살표 연결선 48"/>
            <p:cNvCxnSpPr/>
            <p:nvPr/>
          </p:nvCxnSpPr>
          <p:spPr bwMode="auto">
            <a:xfrm rot="10800000">
              <a:off x="2362200" y="6019800"/>
              <a:ext cx="838200" cy="76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59"/>
            <p:cNvSpPr txBox="1">
              <a:spLocks noChangeArrowheads="1"/>
            </p:cNvSpPr>
            <p:nvPr/>
          </p:nvSpPr>
          <p:spPr bwMode="auto">
            <a:xfrm>
              <a:off x="3124200" y="5867400"/>
              <a:ext cx="2286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ko-KR" altLang="en-US" sz="1200" b="1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유연성</a:t>
              </a:r>
              <a:r>
                <a:rPr lang="en-US" altLang="ko-KR" sz="1200" b="1"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200" b="1">
                  <a:latin typeface="맑은 고딕" pitchFamily="50" charset="-127"/>
                  <a:ea typeface="맑은 고딕" pitchFamily="50" charset="-127"/>
                </a:rPr>
                <a:t>저경도</a:t>
              </a:r>
              <a:r>
                <a:rPr lang="en-US" altLang="ko-KR" sz="1200" b="1">
                  <a:latin typeface="맑은 고딕" pitchFamily="50" charset="-127"/>
                  <a:ea typeface="맑은 고딕" pitchFamily="50" charset="-127"/>
                </a:rPr>
                <a:t>) </a:t>
              </a:r>
            </a:p>
            <a:p>
              <a:pPr algn="ctr"/>
              <a:r>
                <a:rPr lang="ko-KR" altLang="en-US" sz="1200" b="1">
                  <a:latin typeface="맑은 고딕" pitchFamily="50" charset="-127"/>
                  <a:ea typeface="맑은 고딕" pitchFamily="50" charset="-127"/>
                </a:rPr>
                <a:t>폴리올레핀 탄성체 혼합물</a:t>
              </a:r>
              <a:endParaRPr lang="ko-KR" altLang="en-US" sz="12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55" name="AutoShape 38"/>
          <p:cNvSpPr>
            <a:spLocks noChangeArrowheads="1"/>
          </p:cNvSpPr>
          <p:nvPr/>
        </p:nvSpPr>
        <p:spPr bwMode="gray">
          <a:xfrm rot="5400000">
            <a:off x="759081" y="5879817"/>
            <a:ext cx="409574" cy="784792"/>
          </a:xfrm>
          <a:prstGeom prst="upArrow">
            <a:avLst>
              <a:gd name="adj1" fmla="val 56944"/>
              <a:gd name="adj2" fmla="val 65690"/>
            </a:avLst>
          </a:prstGeom>
          <a:solidFill>
            <a:srgbClr val="C00000"/>
          </a:solidFill>
          <a:ln w="19050" algn="ctr">
            <a:gradFill flip="none" rotWithShape="1">
              <a:gsLst>
                <a:gs pos="0">
                  <a:schemeClr val="bg1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  <a:tileRect/>
            </a:gra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endParaRPr lang="ko-KR" altLang="ko-KR" sz="1600">
              <a:latin typeface="Arial" charset="0"/>
              <a:ea typeface="+mn-ea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1458881" y="6096000"/>
            <a:ext cx="6580191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atinLnBrk="0">
              <a:defRPr/>
            </a:pPr>
            <a:r>
              <a:rPr lang="ko-KR" altLang="en-US" sz="16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국내특허</a:t>
            </a:r>
            <a:r>
              <a:rPr lang="en-US" altLang="ko-KR" sz="16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등록 </a:t>
            </a:r>
            <a:r>
              <a:rPr lang="en-US" altLang="ko-KR" sz="16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4</a:t>
            </a:r>
            <a:r>
              <a:rPr lang="ko-KR" altLang="en-US" sz="16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건</a:t>
            </a:r>
          </a:p>
        </p:txBody>
      </p:sp>
      <p:sp>
        <p:nvSpPr>
          <p:cNvPr id="57" name="Rounded Rectangle 45"/>
          <p:cNvSpPr/>
          <p:nvPr/>
        </p:nvSpPr>
        <p:spPr bwMode="gray">
          <a:xfrm>
            <a:off x="304800" y="1723994"/>
            <a:ext cx="8610600" cy="160015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16200000" scaled="1"/>
            <a:tileRect/>
          </a:gradFill>
          <a:ln>
            <a:solidFill>
              <a:schemeClr val="accent5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600" b="1" dirty="0">
              <a:solidFill>
                <a:srgbClr val="1A1C8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58" name="Rounded Rectangle 46"/>
          <p:cNvSpPr/>
          <p:nvPr/>
        </p:nvSpPr>
        <p:spPr bwMode="gray">
          <a:xfrm>
            <a:off x="381000" y="1495394"/>
            <a:ext cx="7691462" cy="381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5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3000000"/>
            </a:lightRig>
          </a:scene3d>
          <a:sp3d prstMaterial="dkEdge">
            <a:bevelT w="215900" h="101600"/>
          </a:sp3d>
        </p:spPr>
        <p:txBody>
          <a:bodyPr wrap="none" anchor="ctr"/>
          <a:lstStyle/>
          <a:p>
            <a:pPr marL="347663" indent="-347663" algn="ctr" eaLnBrk="0" latinLnBrk="0" hangingPunct="0">
              <a:defRPr/>
            </a:pPr>
            <a:r>
              <a:rPr kumimoji="0"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핵심 기술</a:t>
            </a:r>
            <a:r>
              <a:rPr kumimoji="0"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#1 : </a:t>
            </a:r>
            <a:r>
              <a:rPr kumimoji="0" lang="ko-KR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수액튜브 소재로</a:t>
            </a:r>
            <a:r>
              <a:rPr kumimoji="0"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특수 비극성</a:t>
            </a:r>
            <a:r>
              <a:rPr kumimoji="0"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(</a:t>
            </a:r>
            <a:r>
              <a:rPr kumimoji="0" lang="ko-KR" altLang="en-US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소수성</a:t>
            </a:r>
            <a:r>
              <a:rPr kumimoji="0"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)</a:t>
            </a:r>
            <a:r>
              <a:rPr kumimoji="0"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폴리올레핀</a:t>
            </a:r>
            <a:r>
              <a:rPr kumimoji="0"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탄성체</a:t>
            </a:r>
            <a:r>
              <a:rPr kumimoji="0"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사용</a:t>
            </a:r>
            <a:endParaRPr kumimoji="0"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59" name="Oval 14"/>
          <p:cNvSpPr/>
          <p:nvPr/>
        </p:nvSpPr>
        <p:spPr bwMode="auto">
          <a:xfrm>
            <a:off x="533400" y="2028794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30000">
                <a:schemeClr val="accent5">
                  <a:lumMod val="40000"/>
                  <a:lumOff val="60000"/>
                </a:schemeClr>
              </a:gs>
              <a:gs pos="75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60" name="TextBox 66"/>
          <p:cNvSpPr txBox="1">
            <a:spLocks noChangeArrowheads="1"/>
          </p:cNvSpPr>
          <p:nvPr/>
        </p:nvSpPr>
        <p:spPr bwMode="auto">
          <a:xfrm>
            <a:off x="685800" y="1952611"/>
            <a:ext cx="5886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탄소</a:t>
            </a:r>
            <a:r>
              <a:rPr kumimoji="0" lang="en-US" altLang="ko-KR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,</a:t>
            </a:r>
            <a:r>
              <a:rPr kumimoji="0" lang="ko-KR" altLang="en-US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수소 원자로만 구성된 </a:t>
            </a:r>
            <a:r>
              <a:rPr kumimoji="0" lang="ko-KR" altLang="en-US" sz="16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비극성</a:t>
            </a:r>
            <a:r>
              <a:rPr kumimoji="0" lang="en-US" altLang="ko-KR" sz="16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(</a:t>
            </a:r>
            <a:r>
              <a:rPr kumimoji="0" lang="ko-KR" altLang="en-US" sz="16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소수성</a:t>
            </a:r>
            <a:r>
              <a:rPr kumimoji="0" lang="en-US" altLang="ko-KR" sz="16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)</a:t>
            </a:r>
            <a:r>
              <a:rPr kumimoji="0" lang="ko-KR" altLang="en-US" sz="1600" b="1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폴리올레핀</a:t>
            </a:r>
            <a:r>
              <a:rPr kumimoji="0" lang="en-US" altLang="ko-KR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sz="1600" b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탄성체</a:t>
            </a:r>
            <a:r>
              <a:rPr kumimoji="0" lang="ko-KR" altLang="en-US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사용으로</a:t>
            </a:r>
            <a:r>
              <a:rPr kumimoji="0" lang="en-US" altLang="ko-KR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통상 </a:t>
            </a:r>
            <a:r>
              <a:rPr kumimoji="0" lang="ko-KR" altLang="en-US" sz="16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극성</a:t>
            </a:r>
            <a:r>
              <a:rPr kumimoji="0" lang="en-US" altLang="ko-KR" sz="16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(</a:t>
            </a:r>
            <a:r>
              <a:rPr kumimoji="0" lang="ko-KR" altLang="en-US" sz="16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친수성</a:t>
            </a:r>
            <a:r>
              <a:rPr kumimoji="0" lang="en-US" altLang="ko-KR" sz="1600" b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)</a:t>
            </a:r>
            <a:r>
              <a:rPr kumimoji="0" lang="ko-KR" altLang="en-US" sz="1600" b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인 약물과의 비흡착성 </a:t>
            </a:r>
            <a:r>
              <a:rPr kumimoji="0" lang="ko-KR" altLang="en-US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발현</a:t>
            </a:r>
            <a:endParaRPr lang="ko-KR" altLang="en-US" sz="160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61" name="Oval 14"/>
          <p:cNvSpPr/>
          <p:nvPr/>
        </p:nvSpPr>
        <p:spPr bwMode="auto">
          <a:xfrm>
            <a:off x="533400" y="2561420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30000">
                <a:schemeClr val="accent5">
                  <a:lumMod val="40000"/>
                  <a:lumOff val="60000"/>
                </a:schemeClr>
              </a:gs>
              <a:gs pos="75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62" name="TextBox 68"/>
          <p:cNvSpPr txBox="1">
            <a:spLocks noChangeArrowheads="1"/>
          </p:cNvSpPr>
          <p:nvPr/>
        </p:nvSpPr>
        <p:spPr bwMode="auto">
          <a:xfrm>
            <a:off x="685800" y="2486011"/>
            <a:ext cx="56721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독특한 촉매에 의해 제조된 특수 폴리올레핀 탄성체 사용</a:t>
            </a:r>
            <a:endParaRPr kumimoji="0" lang="en-US" altLang="ko-KR" sz="1600" b="1">
              <a:solidFill>
                <a:srgbClr val="225B4E"/>
              </a:solidFill>
              <a:latin typeface="맑은 고딕" pitchFamily="50" charset="-127"/>
              <a:ea typeface="맑은 고딕" pitchFamily="50" charset="-127"/>
              <a:cs typeface="Arial" charset="0"/>
            </a:endParaRPr>
          </a:p>
          <a:p>
            <a:r>
              <a:rPr kumimoji="0" lang="ko-KR" altLang="en-US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으로 가소제 사용없이 </a:t>
            </a:r>
            <a:r>
              <a:rPr kumimoji="0" lang="ko-KR" altLang="en-US" sz="1600" b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우수한 유연성</a:t>
            </a:r>
            <a:r>
              <a:rPr kumimoji="0" lang="ko-KR" altLang="en-US" sz="1600" b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발현</a:t>
            </a:r>
            <a:endParaRPr lang="ko-KR" altLang="en-US" sz="160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pic>
        <p:nvPicPr>
          <p:cNvPr id="63" name="Picture 4" descr="http://cfs13.blog.daum.net/image/5/blog/2008/10/03/11/44/48e58681377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75" y="2138348"/>
            <a:ext cx="11430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" descr="http://mslab.polymer.pusan.ac.kr/sub4/prop0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38" y="2062148"/>
            <a:ext cx="1223962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5" name="TextBox 72"/>
          <p:cNvSpPr txBox="1">
            <a:spLocks noChangeArrowheads="1"/>
          </p:cNvSpPr>
          <p:nvPr/>
        </p:nvSpPr>
        <p:spPr bwMode="auto">
          <a:xfrm>
            <a:off x="6348413" y="2924161"/>
            <a:ext cx="1295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000" b="1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(Polyethylene, PE)</a:t>
            </a:r>
            <a:endParaRPr lang="ko-KR" altLang="en-US" sz="100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66" name="TextBox 73"/>
          <p:cNvSpPr txBox="1">
            <a:spLocks noChangeArrowheads="1"/>
          </p:cNvSpPr>
          <p:nvPr/>
        </p:nvSpPr>
        <p:spPr bwMode="auto">
          <a:xfrm>
            <a:off x="7558088" y="2924161"/>
            <a:ext cx="1371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000" b="1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(Polypropylene, PP)</a:t>
            </a:r>
            <a:endParaRPr lang="ko-KR" altLang="en-US" sz="100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4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69342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수액튜브에서의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nitroglycerin(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혈관확장제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흡착</a:t>
            </a:r>
            <a:b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연구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#1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29" name="TextBox 62"/>
          <p:cNvSpPr txBox="1">
            <a:spLocks noChangeArrowheads="1"/>
          </p:cNvSpPr>
          <p:nvPr/>
        </p:nvSpPr>
        <p:spPr bwMode="auto">
          <a:xfrm>
            <a:off x="381000" y="6167709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정동준교수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성균관대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방사익교수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삼성서울병원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전승호대표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 err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폴리사이언텍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Polymer(Korea), </a:t>
            </a:r>
            <a:r>
              <a:rPr lang="en-US" altLang="ko-KR" sz="1200" b="1" u="sng" dirty="0">
                <a:latin typeface="맑은 고딕" pitchFamily="50" charset="-127"/>
                <a:ea typeface="맑은 고딕" pitchFamily="50" charset="-127"/>
              </a:rPr>
              <a:t>38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333 (2014) </a:t>
            </a: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  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☞ 이 연구는 환경부 차세대에코이노베이션 사업으로 수행됨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12-30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381000" y="1447800"/>
            <a:ext cx="8382000" cy="4648200"/>
            <a:chOff x="381000" y="1447800"/>
            <a:chExt cx="8382000" cy="4648200"/>
          </a:xfrm>
        </p:grpSpPr>
        <p:sp>
          <p:nvSpPr>
            <p:cNvPr id="35" name="모서리가 둥근 직사각형 34"/>
            <p:cNvSpPr/>
            <p:nvPr/>
          </p:nvSpPr>
          <p:spPr bwMode="gray">
            <a:xfrm>
              <a:off x="381000" y="1447800"/>
              <a:ext cx="8382000" cy="4648200"/>
            </a:xfrm>
            <a:prstGeom prst="roundRect">
              <a:avLst>
                <a:gd name="adj" fmla="val 5021"/>
              </a:avLst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101600">
                <a:schemeClr val="accent3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36" name="_x147607384" descr="EMB0000024821f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1600" y="1769530"/>
              <a:ext cx="7029424" cy="3945470"/>
            </a:xfrm>
            <a:prstGeom prst="rect">
              <a:avLst/>
            </a:prstGeom>
            <a:noFill/>
          </p:spPr>
        </p:pic>
        <p:grpSp>
          <p:nvGrpSpPr>
            <p:cNvPr id="37" name="그룹 8"/>
            <p:cNvGrpSpPr/>
            <p:nvPr/>
          </p:nvGrpSpPr>
          <p:grpSpPr>
            <a:xfrm>
              <a:off x="4788024" y="3978452"/>
              <a:ext cx="3593976" cy="887422"/>
              <a:chOff x="4932040" y="1556792"/>
              <a:chExt cx="3593976" cy="887422"/>
            </a:xfrm>
          </p:grpSpPr>
          <p:sp>
            <p:nvSpPr>
              <p:cNvPr id="42" name="직사각형 41"/>
              <p:cNvSpPr/>
              <p:nvPr/>
            </p:nvSpPr>
            <p:spPr>
              <a:xfrm>
                <a:off x="4932040" y="1556792"/>
                <a:ext cx="3593976" cy="864096"/>
              </a:xfrm>
              <a:prstGeom prst="rect">
                <a:avLst/>
              </a:prstGeom>
              <a:solidFill>
                <a:srgbClr val="DBEEF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612516" y="1556792"/>
                <a:ext cx="2913500" cy="887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ts val="2000"/>
                  </a:lnSpc>
                </a:pPr>
                <a:r>
                  <a:rPr lang="en-US" altLang="ko-KR" sz="1400" b="1" dirty="0">
                    <a:solidFill>
                      <a:srgbClr val="0000CC"/>
                    </a:solidFill>
                    <a:latin typeface="맑은 고딕" pitchFamily="50" charset="-127"/>
                    <a:ea typeface="맑은 고딕" pitchFamily="50" charset="-127"/>
                  </a:rPr>
                  <a:t>PVC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(B</a:t>
                </a:r>
                <a:r>
                  <a:rPr lang="ko-KR" altLang="en-US" sz="1400" b="1" dirty="0">
                    <a:latin typeface="맑은 고딕" pitchFamily="50" charset="-127"/>
                    <a:ea typeface="맑은 고딕" pitchFamily="50" charset="-127"/>
                  </a:rPr>
                  <a:t>사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)</a:t>
                </a:r>
              </a:p>
              <a:p>
                <a:pPr algn="l">
                  <a:lnSpc>
                    <a:spcPts val="2100"/>
                  </a:lnSpc>
                </a:pPr>
                <a:r>
                  <a:rPr lang="ko-KR" altLang="en-US" sz="1400" b="1" dirty="0">
                    <a:solidFill>
                      <a:srgbClr val="0000CC"/>
                    </a:solidFill>
                    <a:latin typeface="맑은 고딕" pitchFamily="50" charset="-127"/>
                    <a:ea typeface="맑은 고딕" pitchFamily="50" charset="-127"/>
                  </a:rPr>
                  <a:t>폴리우레탄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(T</a:t>
                </a:r>
                <a:r>
                  <a:rPr lang="ko-KR" altLang="en-US" sz="1400" b="1" dirty="0">
                    <a:latin typeface="맑은 고딕" pitchFamily="50" charset="-127"/>
                    <a:ea typeface="맑은 고딕" pitchFamily="50" charset="-127"/>
                  </a:rPr>
                  <a:t>사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)</a:t>
                </a:r>
              </a:p>
              <a:p>
                <a:pPr algn="l">
                  <a:lnSpc>
                    <a:spcPts val="2100"/>
                  </a:lnSpc>
                </a:pPr>
                <a:r>
                  <a:rPr lang="ko-KR" altLang="en-US" sz="1400" b="1" dirty="0" err="1">
                    <a:solidFill>
                      <a:srgbClr val="0000CC"/>
                    </a:solidFill>
                    <a:latin typeface="맑은 고딕" pitchFamily="50" charset="-127"/>
                    <a:ea typeface="맑은 고딕" pitchFamily="50" charset="-127"/>
                  </a:rPr>
                  <a:t>폴리올레핀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(</a:t>
                </a:r>
                <a:r>
                  <a:rPr lang="ko-KR" altLang="en-US" sz="1400" b="1" dirty="0" err="1">
                    <a:latin typeface="맑은 고딕" pitchFamily="50" charset="-127"/>
                    <a:ea typeface="맑은 고딕" pitchFamily="50" charset="-127"/>
                  </a:rPr>
                  <a:t>솝션프리</a:t>
                </a:r>
                <a:r>
                  <a:rPr lang="ko-KR" altLang="en-US" sz="1400" b="1" dirty="0">
                    <a:latin typeface="맑은 고딕" pitchFamily="50" charset="-127"/>
                    <a:ea typeface="맑은 고딕" pitchFamily="50" charset="-127"/>
                  </a:rPr>
                  <a:t> 수액세트</a:t>
                </a:r>
                <a:r>
                  <a:rPr lang="en-US" altLang="ko-KR" sz="1400" b="1" dirty="0">
                    <a:latin typeface="+mn-ea"/>
                  </a:rPr>
                  <a:t>)</a:t>
                </a:r>
                <a:endParaRPr lang="ko-KR" altLang="en-US" sz="1400" dirty="0"/>
              </a:p>
            </p:txBody>
          </p:sp>
          <p:grpSp>
            <p:nvGrpSpPr>
              <p:cNvPr id="44" name="그룹 13"/>
              <p:cNvGrpSpPr/>
              <p:nvPr/>
            </p:nvGrpSpPr>
            <p:grpSpPr>
              <a:xfrm>
                <a:off x="5158865" y="1628800"/>
                <a:ext cx="453650" cy="144016"/>
                <a:chOff x="4652392" y="1637184"/>
                <a:chExt cx="432048" cy="144016"/>
              </a:xfrm>
              <a:solidFill>
                <a:srgbClr val="DBEEF4">
                  <a:alpha val="50196"/>
                </a:srgbClr>
              </a:solidFill>
            </p:grpSpPr>
            <p:cxnSp>
              <p:nvCxnSpPr>
                <p:cNvPr id="50" name="직선 연결선 49"/>
                <p:cNvCxnSpPr/>
                <p:nvPr/>
              </p:nvCxnSpPr>
              <p:spPr>
                <a:xfrm>
                  <a:off x="4652392" y="1709192"/>
                  <a:ext cx="432048" cy="0"/>
                </a:xfrm>
                <a:prstGeom prst="line">
                  <a:avLst/>
                </a:prstGeom>
                <a:grpFill/>
                <a:ln w="38100">
                  <a:solidFill>
                    <a:srgbClr val="A5002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타원 50"/>
                <p:cNvSpPr/>
                <p:nvPr/>
              </p:nvSpPr>
              <p:spPr>
                <a:xfrm>
                  <a:off x="4796408" y="1637184"/>
                  <a:ext cx="144016" cy="144016"/>
                </a:xfrm>
                <a:prstGeom prst="ellipse">
                  <a:avLst/>
                </a:prstGeom>
                <a:solidFill>
                  <a:srgbClr val="A50021"/>
                </a:solidFill>
                <a:ln>
                  <a:solidFill>
                    <a:srgbClr val="A5002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45" name="직선 연결선 44"/>
              <p:cNvCxnSpPr/>
              <p:nvPr/>
            </p:nvCxnSpPr>
            <p:spPr>
              <a:xfrm>
                <a:off x="5158865" y="1988840"/>
                <a:ext cx="453650" cy="0"/>
              </a:xfrm>
              <a:prstGeom prst="line">
                <a:avLst/>
              </a:prstGeom>
              <a:solidFill>
                <a:srgbClr val="006600">
                  <a:alpha val="50196"/>
                </a:srgbClr>
              </a:solidFill>
              <a:ln w="38100">
                <a:solidFill>
                  <a:srgbClr val="66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그룹 45"/>
              <p:cNvGrpSpPr/>
              <p:nvPr/>
            </p:nvGrpSpPr>
            <p:grpSpPr>
              <a:xfrm>
                <a:off x="5148064" y="2204864"/>
                <a:ext cx="453650" cy="144016"/>
                <a:chOff x="4499992" y="1484784"/>
                <a:chExt cx="432048" cy="144016"/>
              </a:xfrm>
              <a:solidFill>
                <a:srgbClr val="006600">
                  <a:alpha val="50196"/>
                </a:srgbClr>
              </a:solidFill>
            </p:grpSpPr>
            <p:cxnSp>
              <p:nvCxnSpPr>
                <p:cNvPr id="48" name="직선 연결선 47"/>
                <p:cNvCxnSpPr/>
                <p:nvPr/>
              </p:nvCxnSpPr>
              <p:spPr>
                <a:xfrm>
                  <a:off x="4499992" y="1556792"/>
                  <a:ext cx="432048" cy="0"/>
                </a:xfrm>
                <a:prstGeom prst="line">
                  <a:avLst/>
                </a:prstGeom>
                <a:grpFill/>
                <a:ln w="38100">
                  <a:solidFill>
                    <a:srgbClr val="00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직사각형 16"/>
                <p:cNvSpPr/>
                <p:nvPr/>
              </p:nvSpPr>
              <p:spPr>
                <a:xfrm>
                  <a:off x="4644008" y="1484784"/>
                  <a:ext cx="144016" cy="144016"/>
                </a:xfrm>
                <a:prstGeom prst="rect">
                  <a:avLst/>
                </a:prstGeom>
                <a:solidFill>
                  <a:srgbClr val="006600"/>
                </a:solidFill>
                <a:ln>
                  <a:solidFill>
                    <a:srgbClr val="00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7" name="이등변 삼각형 14"/>
              <p:cNvSpPr/>
              <p:nvPr/>
            </p:nvSpPr>
            <p:spPr>
              <a:xfrm>
                <a:off x="5292080" y="1916832"/>
                <a:ext cx="216024" cy="144016"/>
              </a:xfrm>
              <a:prstGeom prst="triangle">
                <a:avLst/>
              </a:prstGeom>
              <a:solidFill>
                <a:srgbClr val="7030A0"/>
              </a:solidFill>
              <a:ln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8" name="TextBox 7"/>
            <p:cNvSpPr txBox="1"/>
            <p:nvPr/>
          </p:nvSpPr>
          <p:spPr>
            <a:xfrm rot="16200000">
              <a:off x="-478995" y="3866152"/>
              <a:ext cx="28988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latin typeface="맑은 고딕" pitchFamily="50" charset="-127"/>
                  <a:ea typeface="맑은 고딕" pitchFamily="50" charset="-127"/>
                </a:rPr>
                <a:t>약물흡착도</a:t>
              </a:r>
              <a:r>
                <a:rPr lang="en-US" altLang="ko-KR" b="1" dirty="0"/>
                <a:t>(%)</a:t>
              </a:r>
              <a:endParaRPr lang="ko-KR" altLang="en-US" b="1" dirty="0"/>
            </a:p>
          </p:txBody>
        </p:sp>
        <p:sp>
          <p:nvSpPr>
            <p:cNvPr id="39" name="TextBox 8"/>
            <p:cNvSpPr txBox="1"/>
            <p:nvPr/>
          </p:nvSpPr>
          <p:spPr>
            <a:xfrm>
              <a:off x="3581400" y="5638800"/>
              <a:ext cx="24963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latin typeface="맑은 고딕" pitchFamily="50" charset="-127"/>
                  <a:ea typeface="맑은 고딕" pitchFamily="50" charset="-127"/>
                </a:rPr>
                <a:t>주입 시간</a:t>
              </a:r>
              <a:r>
                <a:rPr lang="en-US" altLang="ko-KR" sz="1600" b="1" dirty="0">
                  <a:latin typeface="맑은 고딕" pitchFamily="50" charset="-127"/>
                  <a:ea typeface="맑은 고딕" pitchFamily="50" charset="-127"/>
                </a:rPr>
                <a:t>(hr)</a:t>
              </a:r>
              <a:endParaRPr lang="ko-KR" altLang="en-US" sz="1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000100" y="1785490"/>
              <a:ext cx="785818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1" name="그림 4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43108" y="1785490"/>
              <a:ext cx="1639887" cy="115093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5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4676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수액튜브에서의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400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chlormethiazol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진정제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흡착</a:t>
            </a:r>
            <a:b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연구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#1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13-30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TextBox 62"/>
          <p:cNvSpPr txBox="1">
            <a:spLocks noChangeArrowheads="1"/>
          </p:cNvSpPr>
          <p:nvPr/>
        </p:nvSpPr>
        <p:spPr bwMode="auto">
          <a:xfrm>
            <a:off x="381000" y="6167709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정동준교수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성균관대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방사익교수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삼성서울병원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전승호대표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 err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폴리사이언텍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Polymer(Korea), </a:t>
            </a:r>
            <a:r>
              <a:rPr lang="en-US" altLang="ko-KR" sz="1200" b="1" u="sng" dirty="0">
                <a:latin typeface="맑은 고딕" pitchFamily="50" charset="-127"/>
                <a:ea typeface="맑은 고딕" pitchFamily="50" charset="-127"/>
              </a:rPr>
              <a:t>38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333 (2014) </a:t>
            </a: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  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☞ 이 연구는 환경부 차세대에코이노베이션 사업으로 수행됨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grpSp>
        <p:nvGrpSpPr>
          <p:cNvPr id="37" name="그룹 36"/>
          <p:cNvGrpSpPr/>
          <p:nvPr/>
        </p:nvGrpSpPr>
        <p:grpSpPr>
          <a:xfrm>
            <a:off x="457200" y="1371600"/>
            <a:ext cx="8382000" cy="4724400"/>
            <a:chOff x="457200" y="1371600"/>
            <a:chExt cx="8382000" cy="4724400"/>
          </a:xfrm>
        </p:grpSpPr>
        <p:sp>
          <p:nvSpPr>
            <p:cNvPr id="38" name="모서리가 둥근 직사각형 37"/>
            <p:cNvSpPr/>
            <p:nvPr/>
          </p:nvSpPr>
          <p:spPr bwMode="gray">
            <a:xfrm>
              <a:off x="457200" y="1371600"/>
              <a:ext cx="8382000" cy="4724400"/>
            </a:xfrm>
            <a:prstGeom prst="roundRect">
              <a:avLst>
                <a:gd name="adj" fmla="val 5021"/>
              </a:avLst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101600">
                <a:schemeClr val="accent3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39" name="_x147161424" descr="EMB0000024821f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608" y="1465142"/>
              <a:ext cx="7128792" cy="4326058"/>
            </a:xfrm>
            <a:prstGeom prst="rect">
              <a:avLst/>
            </a:prstGeom>
            <a:noFill/>
          </p:spPr>
        </p:pic>
        <p:sp>
          <p:nvSpPr>
            <p:cNvPr id="40" name="직사각형 39"/>
            <p:cNvSpPr/>
            <p:nvPr/>
          </p:nvSpPr>
          <p:spPr>
            <a:xfrm>
              <a:off x="7286644" y="5767382"/>
              <a:ext cx="785818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1142976" y="1481102"/>
              <a:ext cx="785818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43306" y="5715000"/>
              <a:ext cx="24963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latin typeface="맑은 고딕" pitchFamily="50" charset="-127"/>
                  <a:ea typeface="맑은 고딕" pitchFamily="50" charset="-127"/>
                </a:rPr>
                <a:t>주입 시간</a:t>
              </a:r>
              <a:r>
                <a:rPr lang="en-US" altLang="ko-KR" sz="1600" b="1" dirty="0">
                  <a:latin typeface="맑은 고딕" pitchFamily="50" charset="-127"/>
                  <a:ea typeface="맑은 고딕" pitchFamily="50" charset="-127"/>
                </a:rPr>
                <a:t>(hr)</a:t>
              </a:r>
              <a:endParaRPr lang="ko-KR" altLang="en-US" sz="1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200000">
              <a:off x="-348262" y="3577153"/>
              <a:ext cx="28988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latin typeface="맑은 고딕" pitchFamily="50" charset="-127"/>
                  <a:ea typeface="맑은 고딕" pitchFamily="50" charset="-127"/>
                </a:rPr>
                <a:t>약물흡착도</a:t>
              </a:r>
              <a:r>
                <a:rPr lang="en-US" altLang="ko-KR" sz="1600" b="1" dirty="0"/>
                <a:t>(%)</a:t>
              </a:r>
              <a:endParaRPr lang="ko-KR" altLang="en-US" sz="1600" b="1" dirty="0"/>
            </a:p>
          </p:txBody>
        </p:sp>
        <p:grpSp>
          <p:nvGrpSpPr>
            <p:cNvPr id="44" name="그룹 21"/>
            <p:cNvGrpSpPr/>
            <p:nvPr/>
          </p:nvGrpSpPr>
          <p:grpSpPr>
            <a:xfrm>
              <a:off x="4976688" y="1766854"/>
              <a:ext cx="3557712" cy="887422"/>
              <a:chOff x="4932040" y="1556792"/>
              <a:chExt cx="3557712" cy="887422"/>
            </a:xfrm>
          </p:grpSpPr>
          <p:sp>
            <p:nvSpPr>
              <p:cNvPr id="46" name="직사각형 45"/>
              <p:cNvSpPr/>
              <p:nvPr/>
            </p:nvSpPr>
            <p:spPr>
              <a:xfrm>
                <a:off x="4932040" y="1556792"/>
                <a:ext cx="3557712" cy="864096"/>
              </a:xfrm>
              <a:prstGeom prst="rect">
                <a:avLst/>
              </a:prstGeom>
              <a:solidFill>
                <a:srgbClr val="DBEEF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612516" y="1556792"/>
                <a:ext cx="2877236" cy="887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ts val="2000"/>
                  </a:lnSpc>
                </a:pPr>
                <a:r>
                  <a:rPr lang="en-US" altLang="ko-KR" sz="1400" b="1" dirty="0">
                    <a:solidFill>
                      <a:srgbClr val="0000CC"/>
                    </a:solidFill>
                    <a:latin typeface="맑은 고딕" pitchFamily="50" charset="-127"/>
                    <a:ea typeface="맑은 고딕" pitchFamily="50" charset="-127"/>
                  </a:rPr>
                  <a:t>PVC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(B</a:t>
                </a:r>
                <a:r>
                  <a:rPr lang="ko-KR" altLang="en-US" sz="1400" b="1" dirty="0">
                    <a:latin typeface="맑은 고딕" pitchFamily="50" charset="-127"/>
                    <a:ea typeface="맑은 고딕" pitchFamily="50" charset="-127"/>
                  </a:rPr>
                  <a:t>사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)</a:t>
                </a:r>
              </a:p>
              <a:p>
                <a:pPr algn="l">
                  <a:lnSpc>
                    <a:spcPts val="2100"/>
                  </a:lnSpc>
                </a:pPr>
                <a:r>
                  <a:rPr lang="ko-KR" altLang="en-US" sz="1400" b="1" dirty="0">
                    <a:solidFill>
                      <a:srgbClr val="0000CC"/>
                    </a:solidFill>
                    <a:latin typeface="맑은 고딕" pitchFamily="50" charset="-127"/>
                    <a:ea typeface="맑은 고딕" pitchFamily="50" charset="-127"/>
                  </a:rPr>
                  <a:t>폴리우레탄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(T</a:t>
                </a:r>
                <a:r>
                  <a:rPr lang="ko-KR" altLang="en-US" sz="1400" b="1" dirty="0">
                    <a:latin typeface="맑은 고딕" pitchFamily="50" charset="-127"/>
                    <a:ea typeface="맑은 고딕" pitchFamily="50" charset="-127"/>
                  </a:rPr>
                  <a:t>사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)</a:t>
                </a:r>
              </a:p>
              <a:p>
                <a:pPr algn="l">
                  <a:lnSpc>
                    <a:spcPts val="2100"/>
                  </a:lnSpc>
                </a:pPr>
                <a:r>
                  <a:rPr lang="ko-KR" altLang="en-US" sz="1400" b="1" dirty="0" err="1">
                    <a:solidFill>
                      <a:srgbClr val="0000CC"/>
                    </a:solidFill>
                    <a:latin typeface="맑은 고딕" pitchFamily="50" charset="-127"/>
                    <a:ea typeface="맑은 고딕" pitchFamily="50" charset="-127"/>
                  </a:rPr>
                  <a:t>폴리올레핀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(</a:t>
                </a:r>
                <a:r>
                  <a:rPr lang="ko-KR" altLang="en-US" sz="1400" b="1" dirty="0" err="1">
                    <a:latin typeface="맑은 고딕" pitchFamily="50" charset="-127"/>
                    <a:ea typeface="맑은 고딕" pitchFamily="50" charset="-127"/>
                  </a:rPr>
                  <a:t>솝션프리</a:t>
                </a:r>
                <a:r>
                  <a:rPr lang="en-US" altLang="ko-KR" sz="1400" b="1" dirty="0">
                    <a:latin typeface="맑은 고딕"/>
                    <a:ea typeface="맑은 고딕"/>
                  </a:rPr>
                  <a:t> </a:t>
                </a:r>
                <a:r>
                  <a:rPr lang="ko-KR" altLang="en-US" sz="1400" b="1" dirty="0">
                    <a:latin typeface="맑은 고딕" pitchFamily="50" charset="-127"/>
                    <a:ea typeface="맑은 고딕" pitchFamily="50" charset="-127"/>
                  </a:rPr>
                  <a:t>수액세트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)</a:t>
                </a:r>
                <a:endParaRPr lang="ko-KR" altLang="en-US" sz="14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grpSp>
            <p:nvGrpSpPr>
              <p:cNvPr id="48" name="그룹 24"/>
              <p:cNvGrpSpPr/>
              <p:nvPr/>
            </p:nvGrpSpPr>
            <p:grpSpPr>
              <a:xfrm>
                <a:off x="5158865" y="1628800"/>
                <a:ext cx="453650" cy="144016"/>
                <a:chOff x="4652392" y="1637184"/>
                <a:chExt cx="432048" cy="144016"/>
              </a:xfrm>
              <a:solidFill>
                <a:srgbClr val="DBEEF4">
                  <a:alpha val="50196"/>
                </a:srgbClr>
              </a:solidFill>
            </p:grpSpPr>
            <p:cxnSp>
              <p:nvCxnSpPr>
                <p:cNvPr id="54" name="직선 연결선 53"/>
                <p:cNvCxnSpPr/>
                <p:nvPr/>
              </p:nvCxnSpPr>
              <p:spPr>
                <a:xfrm>
                  <a:off x="4652392" y="1709192"/>
                  <a:ext cx="432048" cy="0"/>
                </a:xfrm>
                <a:prstGeom prst="line">
                  <a:avLst/>
                </a:prstGeom>
                <a:grpFill/>
                <a:ln w="38100">
                  <a:solidFill>
                    <a:srgbClr val="A5002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타원 54"/>
                <p:cNvSpPr/>
                <p:nvPr/>
              </p:nvSpPr>
              <p:spPr>
                <a:xfrm>
                  <a:off x="4796408" y="1637184"/>
                  <a:ext cx="144016" cy="144016"/>
                </a:xfrm>
                <a:prstGeom prst="ellipse">
                  <a:avLst/>
                </a:prstGeom>
                <a:solidFill>
                  <a:srgbClr val="A50021"/>
                </a:solidFill>
                <a:ln>
                  <a:solidFill>
                    <a:srgbClr val="A5002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49" name="직선 연결선 48"/>
              <p:cNvCxnSpPr/>
              <p:nvPr/>
            </p:nvCxnSpPr>
            <p:spPr>
              <a:xfrm>
                <a:off x="5158865" y="1988840"/>
                <a:ext cx="453650" cy="0"/>
              </a:xfrm>
              <a:prstGeom prst="line">
                <a:avLst/>
              </a:prstGeom>
              <a:solidFill>
                <a:srgbClr val="006600">
                  <a:alpha val="50196"/>
                </a:srgbClr>
              </a:solidFill>
              <a:ln w="38100">
                <a:solidFill>
                  <a:srgbClr val="66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그룹 16"/>
              <p:cNvGrpSpPr/>
              <p:nvPr/>
            </p:nvGrpSpPr>
            <p:grpSpPr>
              <a:xfrm>
                <a:off x="5148064" y="2204864"/>
                <a:ext cx="453650" cy="144016"/>
                <a:chOff x="4499992" y="1484784"/>
                <a:chExt cx="432048" cy="144016"/>
              </a:xfrm>
              <a:solidFill>
                <a:srgbClr val="006600">
                  <a:alpha val="50196"/>
                </a:srgbClr>
              </a:solidFill>
            </p:grpSpPr>
            <p:cxnSp>
              <p:nvCxnSpPr>
                <p:cNvPr id="52" name="직선 연결선 51"/>
                <p:cNvCxnSpPr/>
                <p:nvPr/>
              </p:nvCxnSpPr>
              <p:spPr>
                <a:xfrm>
                  <a:off x="4499992" y="1556792"/>
                  <a:ext cx="432048" cy="0"/>
                </a:xfrm>
                <a:prstGeom prst="line">
                  <a:avLst/>
                </a:prstGeom>
                <a:grpFill/>
                <a:ln w="38100">
                  <a:solidFill>
                    <a:srgbClr val="00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직사각형 52"/>
                <p:cNvSpPr/>
                <p:nvPr/>
              </p:nvSpPr>
              <p:spPr>
                <a:xfrm>
                  <a:off x="4644008" y="1484784"/>
                  <a:ext cx="144016" cy="144016"/>
                </a:xfrm>
                <a:prstGeom prst="rect">
                  <a:avLst/>
                </a:prstGeom>
                <a:solidFill>
                  <a:srgbClr val="006600"/>
                </a:solidFill>
                <a:ln>
                  <a:solidFill>
                    <a:srgbClr val="00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1" name="이등변 삼각형 50"/>
              <p:cNvSpPr/>
              <p:nvPr/>
            </p:nvSpPr>
            <p:spPr>
              <a:xfrm>
                <a:off x="5292080" y="1916832"/>
                <a:ext cx="216024" cy="144016"/>
              </a:xfrm>
              <a:prstGeom prst="triangle">
                <a:avLst/>
              </a:prstGeom>
              <a:solidFill>
                <a:srgbClr val="7030A0"/>
              </a:solidFill>
              <a:ln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45" name="그림 4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41575" y="1758923"/>
              <a:ext cx="2058987" cy="9366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4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69342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수액튜브에서의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400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isosorbide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협심증치료제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흡착</a:t>
            </a:r>
            <a:b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연구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#1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36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14-30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TextBox 62"/>
          <p:cNvSpPr txBox="1">
            <a:spLocks noChangeArrowheads="1"/>
          </p:cNvSpPr>
          <p:nvPr/>
        </p:nvSpPr>
        <p:spPr bwMode="auto">
          <a:xfrm>
            <a:off x="381000" y="6167709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정동준교수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성균관대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방사익교수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삼성서울병원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전승호대표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 err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폴리사이언텍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Polymer(Korea), </a:t>
            </a:r>
            <a:r>
              <a:rPr lang="en-US" altLang="ko-KR" sz="1200" b="1" u="sng" dirty="0">
                <a:latin typeface="맑은 고딕" pitchFamily="50" charset="-127"/>
                <a:ea typeface="맑은 고딕" pitchFamily="50" charset="-127"/>
              </a:rPr>
              <a:t>38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333 (2014) </a:t>
            </a: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  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☞ 이 연구는 환경부 차세대에코이노베이션 사업으로 수행됨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grpSp>
        <p:nvGrpSpPr>
          <p:cNvPr id="38" name="그룹 37"/>
          <p:cNvGrpSpPr/>
          <p:nvPr/>
        </p:nvGrpSpPr>
        <p:grpSpPr>
          <a:xfrm>
            <a:off x="457200" y="1371600"/>
            <a:ext cx="8305800" cy="4757758"/>
            <a:chOff x="457200" y="1371600"/>
            <a:chExt cx="8305800" cy="4757758"/>
          </a:xfrm>
        </p:grpSpPr>
        <p:sp>
          <p:nvSpPr>
            <p:cNvPr id="39" name="모서리가 둥근 직사각형 38"/>
            <p:cNvSpPr/>
            <p:nvPr/>
          </p:nvSpPr>
          <p:spPr bwMode="gray">
            <a:xfrm>
              <a:off x="457200" y="1371600"/>
              <a:ext cx="8305800" cy="4757758"/>
            </a:xfrm>
            <a:prstGeom prst="roundRect">
              <a:avLst>
                <a:gd name="adj" fmla="val 5021"/>
              </a:avLst>
            </a:prstGeom>
            <a:solidFill>
              <a:srgbClr val="FFFFFF"/>
            </a:solidFill>
            <a:ln>
              <a:noFill/>
              <a:headEnd type="none" w="med" len="med"/>
              <a:tailEnd type="none" w="med" len="med"/>
            </a:ln>
            <a:effectLst>
              <a:glow rad="101600">
                <a:schemeClr val="accent3">
                  <a:lumMod val="60000"/>
                  <a:lumOff val="40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40" name="_x147940560" descr="EMB00000248220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5616" y="1542506"/>
              <a:ext cx="6984776" cy="4149725"/>
            </a:xfrm>
            <a:prstGeom prst="rect">
              <a:avLst/>
            </a:prstGeom>
            <a:noFill/>
          </p:spPr>
        </p:pic>
        <p:pic>
          <p:nvPicPr>
            <p:cNvPr id="41" name="그림 4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11760" y="1868486"/>
              <a:ext cx="1657350" cy="1117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2" name="직사각형 41"/>
            <p:cNvSpPr/>
            <p:nvPr/>
          </p:nvSpPr>
          <p:spPr>
            <a:xfrm>
              <a:off x="7286644" y="5486416"/>
              <a:ext cx="785818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1071538" y="1557326"/>
              <a:ext cx="785818" cy="285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714744" y="5700730"/>
              <a:ext cx="24963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latin typeface="맑은 고딕" pitchFamily="50" charset="-127"/>
                  <a:ea typeface="맑은 고딕" pitchFamily="50" charset="-127"/>
                </a:rPr>
                <a:t>주입 시간</a:t>
              </a:r>
              <a:r>
                <a:rPr lang="en-US" altLang="ko-KR" sz="1600" b="1" dirty="0">
                  <a:latin typeface="맑은 고딕" pitchFamily="50" charset="-127"/>
                  <a:ea typeface="맑은 고딕" pitchFamily="50" charset="-127"/>
                </a:rPr>
                <a:t>(hr)</a:t>
              </a:r>
              <a:endParaRPr lang="ko-KR" altLang="en-US" sz="1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-348262" y="3510501"/>
              <a:ext cx="28988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>
                  <a:latin typeface="맑은 고딕" pitchFamily="50" charset="-127"/>
                  <a:ea typeface="맑은 고딕" pitchFamily="50" charset="-127"/>
                </a:rPr>
                <a:t>약물흡착도</a:t>
              </a:r>
              <a:r>
                <a:rPr lang="en-US" altLang="ko-KR" sz="1600" b="1" dirty="0">
                  <a:latin typeface="맑은 고딕" pitchFamily="50" charset="-127"/>
                  <a:ea typeface="맑은 고딕" pitchFamily="50" charset="-127"/>
                </a:rPr>
                <a:t>(%)</a:t>
              </a:r>
              <a:endParaRPr lang="ko-KR" altLang="en-US" sz="16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46" name="그룹 23"/>
            <p:cNvGrpSpPr/>
            <p:nvPr/>
          </p:nvGrpSpPr>
          <p:grpSpPr>
            <a:xfrm>
              <a:off x="4857752" y="2027226"/>
              <a:ext cx="3829048" cy="887422"/>
              <a:chOff x="4932040" y="1556792"/>
              <a:chExt cx="3829048" cy="887422"/>
            </a:xfrm>
          </p:grpSpPr>
          <p:sp>
            <p:nvSpPr>
              <p:cNvPr id="47" name="직사각형 46"/>
              <p:cNvSpPr/>
              <p:nvPr/>
            </p:nvSpPr>
            <p:spPr>
              <a:xfrm>
                <a:off x="4932040" y="1556792"/>
                <a:ext cx="3600448" cy="864096"/>
              </a:xfrm>
              <a:prstGeom prst="rect">
                <a:avLst/>
              </a:prstGeom>
              <a:solidFill>
                <a:srgbClr val="DBEEF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612516" y="1556792"/>
                <a:ext cx="3148572" cy="887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ts val="2000"/>
                  </a:lnSpc>
                </a:pPr>
                <a:r>
                  <a:rPr lang="en-US" altLang="ko-KR" sz="1400" b="1" dirty="0">
                    <a:solidFill>
                      <a:srgbClr val="0000CC"/>
                    </a:solidFill>
                    <a:latin typeface="맑은 고딕" pitchFamily="50" charset="-127"/>
                    <a:ea typeface="맑은 고딕" pitchFamily="50" charset="-127"/>
                  </a:rPr>
                  <a:t>PVC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(B</a:t>
                </a:r>
                <a:r>
                  <a:rPr lang="ko-KR" altLang="en-US" sz="1400" b="1" dirty="0">
                    <a:latin typeface="맑은 고딕" pitchFamily="50" charset="-127"/>
                    <a:ea typeface="맑은 고딕" pitchFamily="50" charset="-127"/>
                  </a:rPr>
                  <a:t>사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)</a:t>
                </a:r>
              </a:p>
              <a:p>
                <a:pPr algn="l">
                  <a:lnSpc>
                    <a:spcPts val="2100"/>
                  </a:lnSpc>
                </a:pPr>
                <a:r>
                  <a:rPr lang="ko-KR" altLang="en-US" sz="1400" b="1" dirty="0">
                    <a:solidFill>
                      <a:srgbClr val="0000CC"/>
                    </a:solidFill>
                    <a:latin typeface="맑은 고딕" pitchFamily="50" charset="-127"/>
                    <a:ea typeface="맑은 고딕" pitchFamily="50" charset="-127"/>
                  </a:rPr>
                  <a:t>폴리우레탄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(T</a:t>
                </a:r>
                <a:r>
                  <a:rPr lang="ko-KR" altLang="en-US" sz="1400" b="1" dirty="0">
                    <a:latin typeface="맑은 고딕" pitchFamily="50" charset="-127"/>
                    <a:ea typeface="맑은 고딕" pitchFamily="50" charset="-127"/>
                  </a:rPr>
                  <a:t>사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)</a:t>
                </a:r>
              </a:p>
              <a:p>
                <a:pPr algn="l">
                  <a:lnSpc>
                    <a:spcPts val="2100"/>
                  </a:lnSpc>
                </a:pPr>
                <a:r>
                  <a:rPr lang="ko-KR" altLang="en-US" sz="1400" b="1" dirty="0" err="1">
                    <a:solidFill>
                      <a:srgbClr val="0000CC"/>
                    </a:solidFill>
                    <a:latin typeface="맑은 고딕" pitchFamily="50" charset="-127"/>
                    <a:ea typeface="맑은 고딕" pitchFamily="50" charset="-127"/>
                  </a:rPr>
                  <a:t>폴리올레핀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(</a:t>
                </a:r>
                <a:r>
                  <a:rPr lang="ko-KR" altLang="en-US" sz="1400" b="1" dirty="0" err="1">
                    <a:latin typeface="맑은 고딕" pitchFamily="50" charset="-127"/>
                    <a:ea typeface="맑은 고딕" pitchFamily="50" charset="-127"/>
                  </a:rPr>
                  <a:t>솝션프리</a:t>
                </a:r>
                <a:r>
                  <a:rPr lang="en-US" altLang="ko-KR" sz="1400" b="1" dirty="0">
                    <a:latin typeface="맑은 고딕"/>
                    <a:ea typeface="맑은 고딕"/>
                  </a:rPr>
                  <a:t> </a:t>
                </a:r>
                <a:r>
                  <a:rPr lang="ko-KR" altLang="en-US" sz="1400" b="1" dirty="0">
                    <a:latin typeface="맑은 고딕" pitchFamily="50" charset="-127"/>
                    <a:ea typeface="맑은 고딕" pitchFamily="50" charset="-127"/>
                  </a:rPr>
                  <a:t>수액세트</a:t>
                </a:r>
                <a:r>
                  <a:rPr lang="en-US" altLang="ko-KR" sz="1400" b="1" dirty="0">
                    <a:latin typeface="맑은 고딕" pitchFamily="50" charset="-127"/>
                    <a:ea typeface="맑은 고딕" pitchFamily="50" charset="-127"/>
                  </a:rPr>
                  <a:t>)</a:t>
                </a:r>
                <a:endParaRPr lang="ko-KR" altLang="en-US" sz="14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grpSp>
            <p:nvGrpSpPr>
              <p:cNvPr id="49" name="그룹 15"/>
              <p:cNvGrpSpPr/>
              <p:nvPr/>
            </p:nvGrpSpPr>
            <p:grpSpPr>
              <a:xfrm>
                <a:off x="5158865" y="1628800"/>
                <a:ext cx="453650" cy="144016"/>
                <a:chOff x="4652392" y="1637184"/>
                <a:chExt cx="432048" cy="144016"/>
              </a:xfrm>
              <a:solidFill>
                <a:srgbClr val="DBEEF4">
                  <a:alpha val="50196"/>
                </a:srgbClr>
              </a:solidFill>
            </p:grpSpPr>
            <p:cxnSp>
              <p:nvCxnSpPr>
                <p:cNvPr id="55" name="직선 연결선 54"/>
                <p:cNvCxnSpPr/>
                <p:nvPr/>
              </p:nvCxnSpPr>
              <p:spPr>
                <a:xfrm>
                  <a:off x="4652392" y="1709192"/>
                  <a:ext cx="432048" cy="0"/>
                </a:xfrm>
                <a:prstGeom prst="line">
                  <a:avLst/>
                </a:prstGeom>
                <a:grpFill/>
                <a:ln w="38100">
                  <a:solidFill>
                    <a:srgbClr val="A5002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타원 55"/>
                <p:cNvSpPr/>
                <p:nvPr/>
              </p:nvSpPr>
              <p:spPr>
                <a:xfrm>
                  <a:off x="4796408" y="1637184"/>
                  <a:ext cx="144016" cy="144016"/>
                </a:xfrm>
                <a:prstGeom prst="ellipse">
                  <a:avLst/>
                </a:prstGeom>
                <a:solidFill>
                  <a:srgbClr val="A50021"/>
                </a:solidFill>
                <a:ln>
                  <a:solidFill>
                    <a:srgbClr val="A5002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cxnSp>
            <p:nvCxnSpPr>
              <p:cNvPr id="50" name="직선 연결선 49"/>
              <p:cNvCxnSpPr/>
              <p:nvPr/>
            </p:nvCxnSpPr>
            <p:spPr>
              <a:xfrm>
                <a:off x="5158865" y="1988840"/>
                <a:ext cx="453650" cy="0"/>
              </a:xfrm>
              <a:prstGeom prst="line">
                <a:avLst/>
              </a:prstGeom>
              <a:solidFill>
                <a:srgbClr val="006600">
                  <a:alpha val="50196"/>
                </a:srgbClr>
              </a:solidFill>
              <a:ln w="38100">
                <a:solidFill>
                  <a:srgbClr val="66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그룹 16"/>
              <p:cNvGrpSpPr/>
              <p:nvPr/>
            </p:nvGrpSpPr>
            <p:grpSpPr>
              <a:xfrm>
                <a:off x="5148064" y="2204864"/>
                <a:ext cx="453650" cy="144016"/>
                <a:chOff x="4499992" y="1484784"/>
                <a:chExt cx="432048" cy="144016"/>
              </a:xfrm>
              <a:solidFill>
                <a:srgbClr val="006600">
                  <a:alpha val="50196"/>
                </a:srgbClr>
              </a:solidFill>
            </p:grpSpPr>
            <p:cxnSp>
              <p:nvCxnSpPr>
                <p:cNvPr id="53" name="직선 연결선 52"/>
                <p:cNvCxnSpPr/>
                <p:nvPr/>
              </p:nvCxnSpPr>
              <p:spPr>
                <a:xfrm>
                  <a:off x="4499992" y="1556792"/>
                  <a:ext cx="432048" cy="0"/>
                </a:xfrm>
                <a:prstGeom prst="line">
                  <a:avLst/>
                </a:prstGeom>
                <a:grpFill/>
                <a:ln w="38100">
                  <a:solidFill>
                    <a:srgbClr val="00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직사각형 53"/>
                <p:cNvSpPr/>
                <p:nvPr/>
              </p:nvSpPr>
              <p:spPr>
                <a:xfrm>
                  <a:off x="4644008" y="1484784"/>
                  <a:ext cx="144016" cy="144016"/>
                </a:xfrm>
                <a:prstGeom prst="rect">
                  <a:avLst/>
                </a:prstGeom>
                <a:solidFill>
                  <a:srgbClr val="006600"/>
                </a:solidFill>
                <a:ln>
                  <a:solidFill>
                    <a:srgbClr val="00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이등변 삼각형 51"/>
              <p:cNvSpPr/>
              <p:nvPr/>
            </p:nvSpPr>
            <p:spPr>
              <a:xfrm>
                <a:off x="5292080" y="1916832"/>
                <a:ext cx="216024" cy="144016"/>
              </a:xfrm>
              <a:prstGeom prst="triangle">
                <a:avLst/>
              </a:prstGeom>
              <a:solidFill>
                <a:srgbClr val="7030A0"/>
              </a:solidFill>
              <a:ln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4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4582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 </a:t>
            </a:r>
            <a:r>
              <a:rPr lang="ko-KR" altLang="en-US" sz="240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재질별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약물흡착도 임상실험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Nitroglycerin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b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연구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#2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838200" y="5951538"/>
            <a:ext cx="647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☞ 이 연구는 환경부 환경산업선진화기술개발사업으로 수행됨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200" b="1" dirty="0">
                <a:latin typeface="맑은 고딕"/>
                <a:ea typeface="맑은 고딕"/>
              </a:rPr>
              <a:t>⇒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변효진교수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연세대 의대</a:t>
            </a:r>
            <a:r>
              <a:rPr lang="en-US" altLang="ko-KR" sz="12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마취통증과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김춘옥교수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연세대</a:t>
            </a:r>
            <a:r>
              <a:rPr lang="en-US" altLang="ko-KR" sz="12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의대 임상약리학과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등 참여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en-US" altLang="ko-KR" sz="1200" b="1" dirty="0">
                <a:latin typeface="맑은 고딕"/>
                <a:ea typeface="맑은 고딕"/>
              </a:rPr>
              <a:t>⇒ </a:t>
            </a:r>
            <a:r>
              <a:rPr lang="ko-KR" altLang="en-US" sz="1200" b="1" dirty="0">
                <a:latin typeface="맑은 고딕"/>
                <a:ea typeface="맑은 고딕"/>
              </a:rPr>
              <a:t>학술잡지 </a:t>
            </a:r>
            <a:r>
              <a:rPr lang="en-US" altLang="ko-KR" sz="1200" b="1" dirty="0">
                <a:latin typeface="맑은 고딕"/>
                <a:ea typeface="맑은 고딕"/>
              </a:rPr>
              <a:t>Medicine, 97:9, 1 (2018)</a:t>
            </a:r>
            <a:endParaRPr lang="ko-KR" altLang="en-US" sz="1200" b="1" dirty="0"/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15-30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 bwMode="gray">
          <a:xfrm>
            <a:off x="457200" y="1600200"/>
            <a:ext cx="8305800" cy="4267200"/>
          </a:xfrm>
          <a:prstGeom prst="roundRect">
            <a:avLst>
              <a:gd name="adj" fmla="val 5021"/>
            </a:avLst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>
            <a:glow rad="101600">
              <a:schemeClr val="accent3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4" name="_x71393944" descr="EMB00004b04164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752600"/>
            <a:ext cx="7696200" cy="3962400"/>
          </a:xfrm>
          <a:prstGeom prst="rect">
            <a:avLst/>
          </a:prstGeom>
          <a:noFill/>
        </p:spPr>
      </p:pic>
      <p:sp>
        <p:nvSpPr>
          <p:cNvPr id="25" name="Rounded Rectangle 46"/>
          <p:cNvSpPr/>
          <p:nvPr/>
        </p:nvSpPr>
        <p:spPr bwMode="gray">
          <a:xfrm>
            <a:off x="557226" y="1371600"/>
            <a:ext cx="2262174" cy="52387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5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3000000"/>
            </a:lightRig>
          </a:scene3d>
          <a:sp3d prstMaterial="dkEdge">
            <a:bevelT w="215900" h="101600"/>
          </a:sp3d>
        </p:spPr>
        <p:txBody>
          <a:bodyPr wrap="none" anchor="ctr"/>
          <a:lstStyle/>
          <a:p>
            <a:pPr marL="347663" indent="-347663" algn="ctr" eaLnBrk="0" latinLnBrk="0" hangingPunct="0">
              <a:defRPr/>
            </a:pPr>
            <a:r>
              <a:rPr kumimoji="0" lang="ko-KR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임상실험</a:t>
            </a:r>
            <a:endParaRPr kumimoji="0"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4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4582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 </a:t>
            </a:r>
            <a:r>
              <a:rPr lang="ko-KR" altLang="en-US" sz="240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재질별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약물흡착도 임상실험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Nitroglycerin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b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연구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#2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533400" y="6400800"/>
            <a:ext cx="647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☞ 중앙일보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2017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14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정종훈기자 보도</a:t>
            </a:r>
            <a:endParaRPr lang="ko-KR" altLang="en-US" sz="1200" b="1" dirty="0"/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16-30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" name="그림 24" descr="중앙일보 기사 20170814012_00_40.jpg"/>
          <p:cNvPicPr>
            <a:picLocks noChangeAspect="1"/>
          </p:cNvPicPr>
          <p:nvPr/>
        </p:nvPicPr>
        <p:blipFill>
          <a:blip r:embed="rId5" cstate="print"/>
          <a:srcRect l="40676" t="34444" r="3071" b="23928"/>
          <a:stretch>
            <a:fillRect/>
          </a:stretch>
        </p:blipFill>
        <p:spPr>
          <a:xfrm>
            <a:off x="457200" y="1295400"/>
            <a:ext cx="8305800" cy="5105400"/>
          </a:xfrm>
          <a:prstGeom prst="rect">
            <a:avLst/>
          </a:prstGeom>
        </p:spPr>
      </p:pic>
      <p:cxnSp>
        <p:nvCxnSpPr>
          <p:cNvPr id="24" name="직선 연결선 23"/>
          <p:cNvCxnSpPr/>
          <p:nvPr/>
        </p:nvCxnSpPr>
        <p:spPr>
          <a:xfrm>
            <a:off x="533400" y="1981200"/>
            <a:ext cx="22860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533400" y="2179637"/>
            <a:ext cx="22860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542925" y="2389187"/>
            <a:ext cx="22860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4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수액튜브에서의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400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tacrolimus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400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면역억제제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흡착</a:t>
            </a:r>
            <a:b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연구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#3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17-30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62"/>
          <p:cNvSpPr txBox="1">
            <a:spLocks noChangeArrowheads="1"/>
          </p:cNvSpPr>
          <p:nvPr/>
        </p:nvSpPr>
        <p:spPr bwMode="auto">
          <a:xfrm>
            <a:off x="457200" y="61722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황성주교수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연세대 약대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변효진교수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연세대 의대 마취통증과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박상욱팀장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한국화학융합시험연구원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   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전승호대표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 err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폴리사이언텍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Int. J. Pharmaceutics, </a:t>
            </a:r>
            <a:r>
              <a:rPr lang="en-US" altLang="ko-KR" sz="1200" b="1" u="sng" dirty="0">
                <a:latin typeface="맑은 고딕" pitchFamily="50" charset="-127"/>
                <a:ea typeface="맑은 고딕" pitchFamily="50" charset="-127"/>
              </a:rPr>
              <a:t>506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414 (2016), </a:t>
            </a:r>
            <a:r>
              <a:rPr lang="en-US" altLang="ko-KR" sz="1200" b="1" u="sng" dirty="0">
                <a:latin typeface="맑은 고딕" pitchFamily="50" charset="-127"/>
                <a:ea typeface="맑은 고딕" pitchFamily="50" charset="-127"/>
              </a:rPr>
              <a:t>528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172 (2017) </a:t>
            </a: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   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☞ 이 연구는 환경부 환경부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환경산업선진화기술개발사업으로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수행됨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14" name="모서리가 둥근 직사각형 13"/>
          <p:cNvSpPr/>
          <p:nvPr/>
        </p:nvSpPr>
        <p:spPr bwMode="gray">
          <a:xfrm>
            <a:off x="533400" y="1371600"/>
            <a:ext cx="8077200" cy="4757758"/>
          </a:xfrm>
          <a:prstGeom prst="roundRect">
            <a:avLst>
              <a:gd name="adj" fmla="val 5021"/>
            </a:avLst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>
            <a:glow rad="101600">
              <a:schemeClr val="accent3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" name="_x70540720" descr="EMB00004b04164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600200"/>
            <a:ext cx="71628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4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수액튜브에서의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400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cyclosporin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A(</a:t>
            </a:r>
            <a:r>
              <a:rPr lang="ko-KR" altLang="en-US" sz="2400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면역억제제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흡착</a:t>
            </a:r>
            <a:b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연구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#3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18-30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62"/>
          <p:cNvSpPr txBox="1">
            <a:spLocks noChangeArrowheads="1"/>
          </p:cNvSpPr>
          <p:nvPr/>
        </p:nvSpPr>
        <p:spPr bwMode="auto">
          <a:xfrm>
            <a:off x="381000" y="61722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황성주교수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연세대 약대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변효진교수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연세대 의대 마취통증과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박상욱팀장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한국화학융합시험연구원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   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전승호대표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 err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폴리사이언텍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Int. J. Pharmaceutics, </a:t>
            </a:r>
            <a:r>
              <a:rPr lang="en-US" altLang="ko-KR" sz="1200" b="1" u="sng" dirty="0">
                <a:latin typeface="맑은 고딕" pitchFamily="50" charset="-127"/>
                <a:ea typeface="맑은 고딕" pitchFamily="50" charset="-127"/>
              </a:rPr>
              <a:t>506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414 (2016), </a:t>
            </a:r>
            <a:r>
              <a:rPr lang="en-US" altLang="ko-KR" sz="1200" b="1" u="sng" dirty="0">
                <a:latin typeface="맑은 고딕" pitchFamily="50" charset="-127"/>
                <a:ea typeface="맑은 고딕" pitchFamily="50" charset="-127"/>
              </a:rPr>
              <a:t>528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172 (2017) </a:t>
            </a: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   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☞ 이 연구는 환경부 환경부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환경산업선진화기술개발사업으로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수행됨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13" name="모서리가 둥근 직사각형 12"/>
          <p:cNvSpPr/>
          <p:nvPr/>
        </p:nvSpPr>
        <p:spPr bwMode="gray">
          <a:xfrm>
            <a:off x="457200" y="1371600"/>
            <a:ext cx="8229600" cy="4757758"/>
          </a:xfrm>
          <a:prstGeom prst="roundRect">
            <a:avLst>
              <a:gd name="adj" fmla="val 5021"/>
            </a:avLst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>
            <a:glow rad="101600">
              <a:schemeClr val="accent3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" name="_x70107904" descr="EMB00004b0416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752600"/>
            <a:ext cx="71628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" y="3657600"/>
            <a:ext cx="8839200" cy="2209800"/>
          </a:xfrm>
          <a:prstGeom prst="roundRect">
            <a:avLst/>
          </a:prstGeom>
          <a:solidFill>
            <a:srgbClr val="D2EFF6">
              <a:alpha val="2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52400" y="1295400"/>
            <a:ext cx="8839200" cy="2209800"/>
          </a:xfrm>
          <a:prstGeom prst="roundRect">
            <a:avLst/>
          </a:prstGeom>
          <a:solidFill>
            <a:srgbClr val="D2EFF6">
              <a:alpha val="2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대표적인 </a:t>
            </a:r>
            <a:r>
              <a:rPr lang="ko-KR" altLang="en-US" sz="2400" dirty="0" err="1">
                <a:latin typeface="맑은 고딕" pitchFamily="50" charset="-127"/>
                <a:ea typeface="맑은 고딕" pitchFamily="50" charset="-127"/>
              </a:rPr>
              <a:t>솝션프리</a:t>
            </a:r>
            <a:r>
              <a:rPr lang="en-US" altLang="ko-KR" sz="2400" baseline="30000" dirty="0">
                <a:solidFill>
                  <a:schemeClr val="bg1"/>
                </a:solidFill>
                <a:latin typeface="맑은 고딕"/>
                <a:ea typeface="맑은 고딕"/>
              </a:rPr>
              <a:t>®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 수액유량조절세트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7" name="그룹 43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8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41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01-30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838200" y="3200400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[RTYCS240 ]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7239000" y="5562600"/>
            <a:ext cx="1219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[RTMS270]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59537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☞ 적용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세 미만 소아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중증환자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항암치료자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응급환자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임산부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유도분만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r>
              <a:rPr lang="ko-KR" altLang="ko-KR" sz="1400" b="1" dirty="0">
                <a:latin typeface="맑은 고딕" pitchFamily="50" charset="-127"/>
                <a:ea typeface="맑은 고딕" pitchFamily="50" charset="-127"/>
              </a:rPr>
              <a:t>☞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2025.08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기준 급여가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4,950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개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기타 수액유량조절세트 폴리우레탄 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3,960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, PVC 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2,620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" name="그림 14" descr="C:\Jesse\수액세트\서화\RTYCS240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371600"/>
            <a:ext cx="2382122" cy="178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" name="_x70553072" descr="EMB00001ab0075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447800"/>
            <a:ext cx="6019800" cy="158432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696200" y="2133600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[Rotating </a:t>
            </a:r>
            <a:r>
              <a:rPr lang="en-US" altLang="ko-KR" sz="1200" b="1" dirty="0" err="1">
                <a:latin typeface="맑은 고딕" pitchFamily="50" charset="-127"/>
                <a:ea typeface="맑은 고딕" pitchFamily="50" charset="-127"/>
              </a:rPr>
              <a:t>Luer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9" name="직선 화살표 연결선 18"/>
          <p:cNvCxnSpPr/>
          <p:nvPr/>
        </p:nvCxnSpPr>
        <p:spPr>
          <a:xfrm rot="5400000" flipH="1" flipV="1">
            <a:off x="8229600" y="1752600"/>
            <a:ext cx="4572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29400" y="18288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[Y-connector]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1" name="직선 화살표 연결선 20"/>
          <p:cNvCxnSpPr/>
          <p:nvPr/>
        </p:nvCxnSpPr>
        <p:spPr>
          <a:xfrm rot="10800000">
            <a:off x="6324600" y="1676400"/>
            <a:ext cx="4572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67200" y="25146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en-US" altLang="ko-KR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Flow Regulator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(Italy GVS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사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3" name="직선 화살표 연결선 22"/>
          <p:cNvCxnSpPr/>
          <p:nvPr/>
        </p:nvCxnSpPr>
        <p:spPr>
          <a:xfrm rot="5400000" flipH="1" flipV="1">
            <a:off x="5029200" y="2286000"/>
            <a:ext cx="60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그림 23" descr="C:\Jesse\수액세트\서화\RTMS270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810000"/>
            <a:ext cx="2242519" cy="173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6" name="_x70036280" descr="EMB00001ab0075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886201"/>
            <a:ext cx="5911850" cy="1905000"/>
          </a:xfrm>
          <a:prstGeom prst="rect">
            <a:avLst/>
          </a:prstGeom>
          <a:noFill/>
        </p:spPr>
      </p:pic>
      <p:cxnSp>
        <p:nvCxnSpPr>
          <p:cNvPr id="27" name="직선 화살표 연결선 26"/>
          <p:cNvCxnSpPr/>
          <p:nvPr/>
        </p:nvCxnSpPr>
        <p:spPr>
          <a:xfrm rot="16200000" flipV="1">
            <a:off x="4496594" y="4496594"/>
            <a:ext cx="533400" cy="227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43400" y="48768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[3-Way Stopcock]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24200" y="45998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[Y-connector]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0" name="직선 화살표 연결선 29"/>
          <p:cNvCxnSpPr>
            <a:stCxn id="29" idx="0"/>
          </p:cNvCxnSpPr>
          <p:nvPr/>
        </p:nvCxnSpPr>
        <p:spPr>
          <a:xfrm rot="16200000" flipV="1">
            <a:off x="3543300" y="4256901"/>
            <a:ext cx="3810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28800" y="5104606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en-US" altLang="ko-KR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Flow Regulator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(Italy GVS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사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2" name="직선 화살표 연결선 31"/>
          <p:cNvCxnSpPr/>
          <p:nvPr/>
        </p:nvCxnSpPr>
        <p:spPr>
          <a:xfrm rot="5400000" flipH="1" flipV="1">
            <a:off x="2590800" y="4876006"/>
            <a:ext cx="60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334000" y="4419600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[Rotating </a:t>
            </a:r>
            <a:r>
              <a:rPr lang="en-US" altLang="ko-KR" sz="1200" b="1" dirty="0" err="1">
                <a:latin typeface="맑은 고딕" pitchFamily="50" charset="-127"/>
                <a:ea typeface="맑은 고딕" pitchFamily="50" charset="-127"/>
              </a:rPr>
              <a:t>Luer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34" name="직선 화살표 연결선 33"/>
          <p:cNvCxnSpPr/>
          <p:nvPr/>
        </p:nvCxnSpPr>
        <p:spPr>
          <a:xfrm rot="5400000" flipH="1" flipV="1">
            <a:off x="5891600" y="4319201"/>
            <a:ext cx="25640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4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수액튜브에서의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diazepam(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진정제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흡착</a:t>
            </a:r>
            <a:b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연구</a:t>
            </a:r>
            <a:r>
              <a:rPr lang="en-US" altLang="ko-KR" sz="18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#3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19-30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62"/>
          <p:cNvSpPr txBox="1">
            <a:spLocks noChangeArrowheads="1"/>
          </p:cNvSpPr>
          <p:nvPr/>
        </p:nvSpPr>
        <p:spPr bwMode="auto">
          <a:xfrm>
            <a:off x="609600" y="6211669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황성주교수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연세대 약대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변효진교수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연세대 의대 마취통증과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박상욱팀장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한국화학융합시험연구원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), </a:t>
            </a: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   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전승호대표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200" b="1" dirty="0" err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폴리사이언텍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Int. J. Pharmaceutics, </a:t>
            </a:r>
            <a:r>
              <a:rPr lang="en-US" altLang="ko-KR" sz="1200" b="1" u="sng" dirty="0">
                <a:latin typeface="맑은 고딕" pitchFamily="50" charset="-127"/>
                <a:ea typeface="맑은 고딕" pitchFamily="50" charset="-127"/>
              </a:rPr>
              <a:t>506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414 (2016), </a:t>
            </a:r>
            <a:r>
              <a:rPr lang="en-US" altLang="ko-KR" sz="1200" b="1" u="sng" dirty="0">
                <a:latin typeface="맑은 고딕" pitchFamily="50" charset="-127"/>
                <a:ea typeface="맑은 고딕" pitchFamily="50" charset="-127"/>
              </a:rPr>
              <a:t>528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172 (2017) </a:t>
            </a: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         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☞ 이 연구는 환경부 환경부 </a:t>
            </a:r>
            <a:r>
              <a:rPr lang="ko-KR" altLang="en-US" sz="1200" b="1" dirty="0" err="1">
                <a:latin typeface="맑은 고딕" pitchFamily="50" charset="-127"/>
                <a:ea typeface="맑은 고딕" pitchFamily="50" charset="-127"/>
              </a:rPr>
              <a:t>환경산업선진화기술개발사업으로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 수행됨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</a:p>
        </p:txBody>
      </p:sp>
      <p:sp>
        <p:nvSpPr>
          <p:cNvPr id="13" name="모서리가 둥근 직사각형 12"/>
          <p:cNvSpPr/>
          <p:nvPr/>
        </p:nvSpPr>
        <p:spPr bwMode="gray">
          <a:xfrm>
            <a:off x="609600" y="1371600"/>
            <a:ext cx="8001000" cy="4757758"/>
          </a:xfrm>
          <a:prstGeom prst="roundRect">
            <a:avLst>
              <a:gd name="adj" fmla="val 5021"/>
            </a:avLst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>
            <a:glow rad="101600">
              <a:schemeClr val="accent3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" name="_x71513792" descr="EMB00004b0416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676400"/>
            <a:ext cx="72390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4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 </a:t>
            </a:r>
            <a:r>
              <a:rPr lang="ko-KR" altLang="en-US" sz="240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재질별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 약물흡착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종합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5410200"/>
            <a:ext cx="579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출처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: “</a:t>
            </a:r>
            <a:r>
              <a:rPr lang="ko-KR" altLang="en-US" sz="12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약물 빨아들이는 </a:t>
            </a:r>
            <a:r>
              <a:rPr lang="ko-KR" altLang="en-US" sz="1200" b="1" dirty="0" err="1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수액줄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”,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중앙일보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2017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14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정종훈기자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20-30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" name="_x271162240" descr="EMB00001a2807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209799"/>
            <a:ext cx="2743200" cy="3048000"/>
          </a:xfrm>
          <a:prstGeom prst="rect">
            <a:avLst/>
          </a:prstGeom>
          <a:noFill/>
        </p:spPr>
      </p:pic>
      <p:pic>
        <p:nvPicPr>
          <p:cNvPr id="14" name="_x271166856" descr="EMB00001a2807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2209799"/>
            <a:ext cx="2667000" cy="3048000"/>
          </a:xfrm>
          <a:prstGeom prst="rect">
            <a:avLst/>
          </a:prstGeom>
          <a:noFill/>
        </p:spPr>
      </p:pic>
      <p:pic>
        <p:nvPicPr>
          <p:cNvPr id="15" name="_x252666232" descr="EMB00001a2807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3124199"/>
            <a:ext cx="2362200" cy="1149531"/>
          </a:xfrm>
          <a:prstGeom prst="rect">
            <a:avLst/>
          </a:prstGeom>
          <a:noFill/>
        </p:spPr>
      </p:pic>
      <p:pic>
        <p:nvPicPr>
          <p:cNvPr id="16" name="_x126399248" descr="EMB00001a2807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2209800"/>
            <a:ext cx="2667000" cy="3048000"/>
          </a:xfrm>
          <a:prstGeom prst="rect">
            <a:avLst/>
          </a:prstGeom>
          <a:noFill/>
        </p:spPr>
      </p:pic>
      <p:sp>
        <p:nvSpPr>
          <p:cNvPr id="17" name="모서리가 둥근 직사각형 16"/>
          <p:cNvSpPr/>
          <p:nvPr/>
        </p:nvSpPr>
        <p:spPr bwMode="auto">
          <a:xfrm>
            <a:off x="6248400" y="1524000"/>
            <a:ext cx="2438400" cy="609600"/>
          </a:xfrm>
          <a:prstGeom prst="roundRect">
            <a:avLst>
              <a:gd name="adj" fmla="val 50000"/>
            </a:avLst>
          </a:prstGeom>
          <a:solidFill>
            <a:srgbClr val="B8D7F0">
              <a:alpha val="69804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latinLnBrk="0">
              <a:buSzPct val="70000"/>
              <a:defRPr/>
            </a:pPr>
            <a:endParaRPr lang="en-US" altLang="ko-KR" sz="1400" b="1" i="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0801" y="1566445"/>
            <a:ext cx="220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err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폴리올레핀</a:t>
            </a:r>
            <a:r>
              <a:rPr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dirty="0">
              <a:solidFill>
                <a:srgbClr val="262BD7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600" b="1" dirty="0" err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솝션프리</a:t>
            </a:r>
            <a:r>
              <a:rPr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 수액튜브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 bwMode="auto">
          <a:xfrm>
            <a:off x="3352800" y="1524000"/>
            <a:ext cx="2438400" cy="609600"/>
          </a:xfrm>
          <a:prstGeom prst="roundRect">
            <a:avLst>
              <a:gd name="adj" fmla="val 50000"/>
            </a:avLst>
          </a:prstGeom>
          <a:solidFill>
            <a:srgbClr val="B8D7F0">
              <a:alpha val="69804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latinLnBrk="0">
              <a:buSzPct val="70000"/>
              <a:defRPr/>
            </a:pPr>
            <a:endParaRPr lang="en-US" altLang="ko-KR" sz="1400" b="1" i="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1" y="1566445"/>
            <a:ext cx="220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폴리우레탄</a:t>
            </a:r>
            <a:r>
              <a:rPr lang="en-US" altLang="ko-KR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(PU)</a:t>
            </a:r>
            <a:r>
              <a:rPr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dirty="0">
              <a:solidFill>
                <a:srgbClr val="262BD7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수액튜브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 bwMode="auto">
          <a:xfrm>
            <a:off x="381000" y="1524000"/>
            <a:ext cx="2438400" cy="609600"/>
          </a:xfrm>
          <a:prstGeom prst="roundRect">
            <a:avLst>
              <a:gd name="adj" fmla="val 50000"/>
            </a:avLst>
          </a:prstGeom>
          <a:solidFill>
            <a:srgbClr val="B8D7F0">
              <a:alpha val="69804"/>
            </a:srgbClr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latinLnBrk="0">
              <a:buSzPct val="70000"/>
              <a:defRPr/>
            </a:pPr>
            <a:endParaRPr lang="en-US" altLang="ko-KR" sz="1400" b="1" i="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1" y="1566445"/>
            <a:ext cx="220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PVC</a:t>
            </a:r>
            <a:r>
              <a:rPr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dirty="0">
              <a:solidFill>
                <a:srgbClr val="262BD7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수액튜브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62000" y="5791200"/>
            <a:ext cx="73152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 bwMode="auto">
          <a:xfrm>
            <a:off x="4800602" y="6245423"/>
            <a:ext cx="342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약효의 </a:t>
            </a:r>
            <a:r>
              <a:rPr lang="ko-KR" altLang="en-US" sz="1600" b="1" kern="0" dirty="0" err="1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부정확성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 유발</a:t>
            </a: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안전사고</a:t>
            </a: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) </a:t>
            </a:r>
            <a:endParaRPr lang="ko-KR" altLang="en-US" sz="1600" b="1" kern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 bwMode="auto">
          <a:xfrm>
            <a:off x="1219200" y="5909846"/>
            <a:ext cx="3276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PVC, PU 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수액 튜브에서 약물흡착</a:t>
            </a:r>
          </a:p>
        </p:txBody>
      </p:sp>
      <p:sp>
        <p:nvSpPr>
          <p:cNvPr id="34" name="AutoShape 38"/>
          <p:cNvSpPr>
            <a:spLocks noChangeArrowheads="1"/>
          </p:cNvSpPr>
          <p:nvPr/>
        </p:nvSpPr>
        <p:spPr bwMode="gray">
          <a:xfrm rot="5400000">
            <a:off x="4572001" y="6279178"/>
            <a:ext cx="152399" cy="304800"/>
          </a:xfrm>
          <a:prstGeom prst="upArrow">
            <a:avLst>
              <a:gd name="adj1" fmla="val 56944"/>
              <a:gd name="adj2" fmla="val 69487"/>
            </a:avLst>
          </a:prstGeom>
          <a:solidFill>
            <a:schemeClr val="accent6">
              <a:lumMod val="60000"/>
              <a:lumOff val="40000"/>
            </a:schemeClr>
          </a:solidFill>
          <a:ln w="19050" algn="ctr">
            <a:gradFill flip="none" rotWithShape="1">
              <a:gsLst>
                <a:gs pos="0">
                  <a:schemeClr val="bg1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  <a:tileRect/>
            </a:gra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endParaRPr lang="ko-KR" altLang="ko-KR" sz="1600">
              <a:ea typeface="+mn-ea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4800602" y="5909846"/>
            <a:ext cx="342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심각한 약효감소</a:t>
            </a: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약값 상승</a:t>
            </a:r>
            <a:r>
              <a:rPr lang="en-US" altLang="ko-KR" sz="1600" b="1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) </a:t>
            </a:r>
            <a:endParaRPr lang="ko-KR" altLang="en-US" sz="1600" b="1" kern="0" dirty="0">
              <a:ln w="18415" cmpd="sng">
                <a:noFill/>
                <a:prstDash val="solid"/>
              </a:ln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AutoShape 38"/>
          <p:cNvSpPr>
            <a:spLocks noChangeArrowheads="1"/>
          </p:cNvSpPr>
          <p:nvPr/>
        </p:nvSpPr>
        <p:spPr bwMode="gray">
          <a:xfrm rot="5400000">
            <a:off x="4572001" y="5943601"/>
            <a:ext cx="152399" cy="304800"/>
          </a:xfrm>
          <a:prstGeom prst="upArrow">
            <a:avLst>
              <a:gd name="adj1" fmla="val 56944"/>
              <a:gd name="adj2" fmla="val 69487"/>
            </a:avLst>
          </a:prstGeom>
          <a:solidFill>
            <a:schemeClr val="accent6">
              <a:lumMod val="60000"/>
              <a:lumOff val="40000"/>
            </a:schemeClr>
          </a:solidFill>
          <a:ln w="19050" algn="ctr">
            <a:gradFill flip="none" rotWithShape="1">
              <a:gsLst>
                <a:gs pos="0">
                  <a:schemeClr val="bg1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  <a:tileRect/>
            </a:gra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endParaRPr lang="ko-KR" altLang="ko-KR" sz="1600">
              <a:ea typeface="+mn-ea"/>
            </a:endParaRPr>
          </a:p>
        </p:txBody>
      </p:sp>
      <p:sp>
        <p:nvSpPr>
          <p:cNvPr id="37" name="직사각형 36"/>
          <p:cNvSpPr/>
          <p:nvPr/>
        </p:nvSpPr>
        <p:spPr bwMode="auto">
          <a:xfrm>
            <a:off x="1219200" y="6214646"/>
            <a:ext cx="335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ko-KR" altLang="en-US" sz="1600" b="1" kern="0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약물별</a:t>
            </a:r>
            <a:r>
              <a:rPr lang="ko-KR" altLang="en-US" sz="1600" b="1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 흡착도가 매우 다름</a:t>
            </a:r>
          </a:p>
        </p:txBody>
      </p:sp>
      <p:sp>
        <p:nvSpPr>
          <p:cNvPr id="38" name="Oval 14"/>
          <p:cNvSpPr/>
          <p:nvPr/>
        </p:nvSpPr>
        <p:spPr bwMode="auto">
          <a:xfrm>
            <a:off x="1066800" y="6019026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30000">
                <a:schemeClr val="accent5">
                  <a:lumMod val="40000"/>
                  <a:lumOff val="60000"/>
                </a:schemeClr>
              </a:gs>
              <a:gs pos="75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39" name="Oval 14"/>
          <p:cNvSpPr/>
          <p:nvPr/>
        </p:nvSpPr>
        <p:spPr bwMode="auto">
          <a:xfrm>
            <a:off x="1066024" y="6323826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30000">
                <a:schemeClr val="accent5">
                  <a:lumMod val="40000"/>
                  <a:lumOff val="60000"/>
                </a:schemeClr>
              </a:gs>
              <a:gs pos="75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0" descr="KS 표지.jpg"/>
          <p:cNvPicPr>
            <a:picLocks noChangeAspect="1"/>
          </p:cNvPicPr>
          <p:nvPr/>
        </p:nvPicPr>
        <p:blipFill>
          <a:blip r:embed="rId2" cstate="print"/>
          <a:srcRect t="8434" b="9637"/>
          <a:stretch>
            <a:fillRect/>
          </a:stretch>
        </p:blipFill>
        <p:spPr bwMode="auto">
          <a:xfrm>
            <a:off x="2133600" y="1219200"/>
            <a:ext cx="48514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5" name="_x209280456" descr="EMB0000128c3c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_x209281656" descr="EMB0000128c3be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수액튜브 약물흡착도 분석방법 국내표준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(KS)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제정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21-30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22-30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 descr="0006.jpg"/>
          <p:cNvPicPr>
            <a:picLocks noChangeAspect="1"/>
          </p:cNvPicPr>
          <p:nvPr/>
        </p:nvPicPr>
        <p:blipFill>
          <a:blip r:embed="rId2" cstate="print"/>
          <a:srcRect l="6780" t="5906" r="6780" b="62288"/>
          <a:stretch>
            <a:fillRect/>
          </a:stretch>
        </p:blipFill>
        <p:spPr>
          <a:xfrm>
            <a:off x="990600" y="2667000"/>
            <a:ext cx="7312025" cy="3733800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 err="1">
                <a:latin typeface="맑은 고딕" pitchFamily="50" charset="-127"/>
                <a:ea typeface="맑은 고딕" pitchFamily="50" charset="-127"/>
              </a:rPr>
              <a:t>솝션프리</a:t>
            </a:r>
            <a:r>
              <a:rPr lang="en-US" altLang="ko-KR" sz="2400" baseline="30000" dirty="0">
                <a:solidFill>
                  <a:schemeClr val="bg1"/>
                </a:solidFill>
                <a:latin typeface="맑은 고딕"/>
                <a:ea typeface="맑은 고딕"/>
              </a:rPr>
              <a:t>®</a:t>
            </a:r>
            <a:r>
              <a:rPr lang="en-US" altLang="ko-KR" sz="2400" dirty="0">
                <a:solidFill>
                  <a:schemeClr val="bg1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수액세트 </a:t>
            </a:r>
            <a:r>
              <a:rPr lang="ko-KR" altLang="en-US" sz="2400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약물비흡착성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공인성적</a:t>
            </a:r>
            <a:endParaRPr lang="ko-KR" altLang="en-US" sz="1800" dirty="0">
              <a:solidFill>
                <a:srgbClr val="FFFF00"/>
              </a:solidFill>
              <a:ea typeface="굴림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524000"/>
            <a:ext cx="822960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▶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국내 유일</a:t>
            </a: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 국내표준 </a:t>
            </a:r>
            <a:r>
              <a:rPr lang="en-US" dirty="0">
                <a:latin typeface="맑은 고딕" pitchFamily="50" charset="-127"/>
                <a:ea typeface="맑은 고딕" pitchFamily="50" charset="-127"/>
              </a:rPr>
              <a:t>KS P1907-1(</a:t>
            </a: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수액튜브 약물흡착도 분석방법</a:t>
            </a:r>
            <a:r>
              <a:rPr lang="en-US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dirty="0" err="1">
                <a:latin typeface="맑은 고딕" pitchFamily="50" charset="-127"/>
                <a:ea typeface="맑은 고딕" pitchFamily="50" charset="-127"/>
              </a:rPr>
              <a:t>식약처</a:t>
            </a:r>
            <a:endParaRPr lang="en-US" dirty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ts val="2700"/>
              </a:lnSpc>
            </a:pPr>
            <a:r>
              <a:rPr lang="en-US" altLang="ko-KR" dirty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제정</a:t>
            </a:r>
            <a:r>
              <a:rPr lang="en-US" dirty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에 의거 솝션프리</a:t>
            </a:r>
            <a:r>
              <a:rPr lang="en-US" altLang="ko-KR" baseline="30000" dirty="0">
                <a:latin typeface="맑은 고딕"/>
                <a:ea typeface="맑은 고딕"/>
              </a:rPr>
              <a:t>®</a:t>
            </a:r>
            <a:r>
              <a:rPr lang="en-US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dirty="0">
                <a:latin typeface="맑은 고딕" pitchFamily="50" charset="-127"/>
                <a:ea typeface="맑은 고딕" pitchFamily="50" charset="-127"/>
              </a:rPr>
              <a:t>수액세트의 수액튜브 </a:t>
            </a:r>
            <a:r>
              <a:rPr lang="ko-KR" altLang="en-US" b="1" dirty="0" err="1">
                <a:latin typeface="맑은 고딕" pitchFamily="50" charset="-127"/>
                <a:ea typeface="맑은 고딕" pitchFamily="50" charset="-127"/>
              </a:rPr>
              <a:t>약물비흡착성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 입증 </a:t>
            </a:r>
          </a:p>
          <a:p>
            <a:pPr>
              <a:lnSpc>
                <a:spcPts val="2700"/>
              </a:lnSpc>
            </a:pPr>
            <a:r>
              <a:rPr lang="en-US" dirty="0">
                <a:latin typeface="맑은 고딕" pitchFamily="50" charset="-127"/>
                <a:ea typeface="맑은 고딕" pitchFamily="50" charset="-127"/>
              </a:rPr>
              <a:t>  : </a:t>
            </a:r>
            <a:r>
              <a:rPr lang="en-US" b="1" dirty="0">
                <a:latin typeface="맑은 고딕" pitchFamily="50" charset="-127"/>
                <a:ea typeface="맑은 고딕" pitchFamily="50" charset="-127"/>
              </a:rPr>
              <a:t>“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적합</a:t>
            </a:r>
            <a:r>
              <a:rPr lang="en-US" b="1" dirty="0">
                <a:latin typeface="맑은 고딕" pitchFamily="50" charset="-127"/>
                <a:ea typeface="맑은 고딕" pitchFamily="50" charset="-127"/>
              </a:rPr>
              <a:t>’ </a:t>
            </a:r>
            <a:r>
              <a:rPr lang="ko-KR" altLang="en-US" b="1" dirty="0">
                <a:latin typeface="맑은 고딕" pitchFamily="50" charset="-127"/>
                <a:ea typeface="맑은 고딕" pitchFamily="50" charset="-127"/>
              </a:rPr>
              <a:t>판정</a:t>
            </a:r>
            <a:r>
              <a:rPr lang="en-US" b="1" dirty="0">
                <a:latin typeface="맑은 고딕" pitchFamily="50" charset="-127"/>
                <a:ea typeface="맑은 고딕" pitchFamily="50" charset="-127"/>
              </a:rPr>
              <a:t> (</a:t>
            </a:r>
            <a:r>
              <a:rPr lang="en-US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종 권고약물에서 모두 약물흡착도가</a:t>
            </a:r>
            <a:r>
              <a:rPr lang="en-US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 10% </a:t>
            </a:r>
            <a:r>
              <a:rPr lang="ko-KR" altLang="en-US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미만일 것</a:t>
            </a:r>
            <a:r>
              <a:rPr lang="en-US" b="1" dirty="0"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dirty="0"/>
          </a:p>
        </p:txBody>
      </p:sp>
      <p:cxnSp>
        <p:nvCxnSpPr>
          <p:cNvPr id="10" name="직선 연결선 9"/>
          <p:cNvCxnSpPr/>
          <p:nvPr/>
        </p:nvCxnSpPr>
        <p:spPr>
          <a:xfrm>
            <a:off x="3200400" y="5715000"/>
            <a:ext cx="20574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42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11" name="_x209280456" descr="EMB0000128c3c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_x209281656" descr="EMB0000128c3be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0499" y="1219200"/>
            <a:ext cx="4543501" cy="5410200"/>
          </a:xfrm>
          <a:prstGeom prst="rect">
            <a:avLst/>
          </a:prstGeom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23-30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그림 5" descr="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9200"/>
            <a:ext cx="4495800" cy="5486400"/>
          </a:xfrm>
          <a:prstGeom prst="rect">
            <a:avLst/>
          </a:prstGeom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 err="1">
                <a:latin typeface="맑은 고딕" pitchFamily="50" charset="-127"/>
                <a:ea typeface="맑은 고딕" pitchFamily="50" charset="-127"/>
              </a:rPr>
              <a:t>솝션프리</a:t>
            </a:r>
            <a:r>
              <a:rPr lang="en-US" altLang="ko-KR" sz="2400" baseline="30000" dirty="0">
                <a:solidFill>
                  <a:schemeClr val="bg1"/>
                </a:solidFill>
                <a:latin typeface="맑은 고딕"/>
                <a:ea typeface="맑은 고딕"/>
              </a:rPr>
              <a:t>®</a:t>
            </a:r>
            <a:r>
              <a:rPr lang="en-US" altLang="ko-KR" sz="2400" dirty="0">
                <a:solidFill>
                  <a:schemeClr val="bg1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수액세트 </a:t>
            </a:r>
            <a:r>
              <a:rPr lang="ko-KR" altLang="en-US" sz="2400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약물비흡착성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공인성적</a:t>
            </a:r>
            <a:endParaRPr lang="ko-KR" altLang="en-US" sz="1800" dirty="0">
              <a:solidFill>
                <a:srgbClr val="FFFF00"/>
              </a:solidFill>
              <a:ea typeface="굴림" charset="-127"/>
            </a:endParaRPr>
          </a:p>
        </p:txBody>
      </p:sp>
      <p:grpSp>
        <p:nvGrpSpPr>
          <p:cNvPr id="8" name="그룹 42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9" name="_x209280456" descr="EMB0000128c3c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_x209281656" descr="EMB0000128c3be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5699" y="1143000"/>
            <a:ext cx="4848301" cy="5562600"/>
          </a:xfrm>
          <a:prstGeom prst="rect">
            <a:avLst/>
          </a:prstGeom>
        </p:spPr>
      </p:pic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24-30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4" descr="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143000"/>
            <a:ext cx="4419600" cy="5486400"/>
          </a:xfrm>
          <a:prstGeom prst="rect">
            <a:avLst/>
          </a:prstGeom>
        </p:spPr>
      </p:pic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 err="1">
                <a:latin typeface="맑은 고딕" pitchFamily="50" charset="-127"/>
                <a:ea typeface="맑은 고딕" pitchFamily="50" charset="-127"/>
              </a:rPr>
              <a:t>솝션프리</a:t>
            </a:r>
            <a:r>
              <a:rPr lang="en-US" altLang="ko-KR" sz="2400" baseline="30000" dirty="0">
                <a:solidFill>
                  <a:schemeClr val="bg1"/>
                </a:solidFill>
                <a:latin typeface="맑은 고딕"/>
                <a:ea typeface="맑은 고딕"/>
              </a:rPr>
              <a:t>®</a:t>
            </a:r>
            <a:r>
              <a:rPr lang="en-US" altLang="ko-KR" sz="2400" dirty="0">
                <a:solidFill>
                  <a:schemeClr val="bg1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수액세트 </a:t>
            </a:r>
            <a:r>
              <a:rPr lang="ko-KR" altLang="en-US" sz="2400" dirty="0" err="1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약물비흡착성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공인성적</a:t>
            </a:r>
            <a:endParaRPr lang="ko-KR" altLang="en-US" sz="1800" dirty="0">
              <a:solidFill>
                <a:srgbClr val="FFFF00"/>
              </a:solidFill>
              <a:ea typeface="굴림" charset="-127"/>
            </a:endParaRPr>
          </a:p>
        </p:txBody>
      </p:sp>
      <p:grpSp>
        <p:nvGrpSpPr>
          <p:cNvPr id="7" name="그룹 42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8" name="_x209280456" descr="EMB0000128c3c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_x209281656" descr="EMB0000128c3be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수액세트 약물흡착에 대한 규제 동향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양쪽 모서리가 둥근 사각형 10"/>
          <p:cNvSpPr/>
          <p:nvPr/>
        </p:nvSpPr>
        <p:spPr bwMode="gray">
          <a:xfrm>
            <a:off x="762000" y="1752600"/>
            <a:ext cx="3429000" cy="652783"/>
          </a:xfrm>
          <a:prstGeom prst="round2SameRect">
            <a:avLst>
              <a:gd name="adj1" fmla="val 28197"/>
              <a:gd name="adj2" fmla="val 0"/>
            </a:avLst>
          </a:prstGeom>
          <a:gradFill flip="none" rotWithShape="1">
            <a:gsLst>
              <a:gs pos="75000">
                <a:schemeClr val="accent3">
                  <a:lumMod val="75000"/>
                </a:schemeClr>
              </a:gs>
              <a:gs pos="48000">
                <a:schemeClr val="accent3"/>
              </a:gs>
              <a:gs pos="100000">
                <a:srgbClr val="FFFFFF"/>
              </a:gs>
              <a:gs pos="85000">
                <a:schemeClr val="accent3"/>
              </a:gs>
            </a:gsLst>
            <a:lin ang="162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contourW="12700">
            <a:bevelT w="38100" h="25400"/>
            <a:contourClr>
              <a:schemeClr val="accent3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ctr" eaLnBrk="0" latinLnBrk="0" hangingPunct="0">
              <a:defRPr/>
            </a:pPr>
            <a:r>
              <a:rPr lang="ko-KR" altLang="en-US" sz="2000" b="1" spc="100" dirty="0"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약물흡착에 대한 규제</a:t>
            </a:r>
            <a:endParaRPr lang="en-US" altLang="ko-KR" sz="2000" b="1" spc="100" dirty="0">
              <a:effectLst>
                <a:glow rad="101600">
                  <a:schemeClr val="accent3">
                    <a:lumMod val="75000"/>
                    <a:alpha val="60000"/>
                  </a:schemeClr>
                </a:glow>
              </a:effectLst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gray">
          <a:xfrm>
            <a:off x="533400" y="2181225"/>
            <a:ext cx="8001000" cy="353377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29000">
                <a:srgbClr val="FFFFFF"/>
              </a:gs>
            </a:gsLst>
            <a:lin ang="5400000" scaled="1"/>
            <a:tileRect/>
          </a:gradFill>
          <a:ln w="28575">
            <a:solidFill>
              <a:schemeClr val="accent3">
                <a:lumMod val="75000"/>
              </a:schemeClr>
            </a:solidFill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defRPr/>
            </a:pPr>
            <a:endParaRPr lang="ko-KR" altLang="en-US"/>
          </a:p>
        </p:txBody>
      </p:sp>
      <p:sp>
        <p:nvSpPr>
          <p:cNvPr id="13" name="오른쪽 화살표 21"/>
          <p:cNvSpPr/>
          <p:nvPr/>
        </p:nvSpPr>
        <p:spPr bwMode="gray">
          <a:xfrm rot="5400000">
            <a:off x="528637" y="2712708"/>
            <a:ext cx="231775" cy="222250"/>
          </a:xfrm>
          <a:prstGeom prst="triangl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/>
          </a:p>
        </p:txBody>
      </p:sp>
      <p:sp>
        <p:nvSpPr>
          <p:cNvPr id="14" name="직사각형 72"/>
          <p:cNvSpPr>
            <a:spLocks noChangeArrowheads="1"/>
          </p:cNvSpPr>
          <p:nvPr/>
        </p:nvSpPr>
        <p:spPr bwMode="auto">
          <a:xfrm>
            <a:off x="762000" y="2692070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buClr>
                <a:schemeClr val="accent2"/>
              </a:buClr>
              <a:defRPr/>
            </a:pP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수액세트 약물흡착 평가 및 관련 </a:t>
            </a:r>
            <a:r>
              <a:rPr lang="ko-KR" altLang="en-US" sz="1600" b="1" spc="-100" dirty="0" err="1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안전안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마련 및 규제  </a:t>
            </a:r>
            <a:r>
              <a:rPr lang="ko-KR" altLang="en-US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국회 법안 발의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00" dirty="0" err="1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오제세의원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600" b="1" spc="-100" dirty="0">
              <a:solidFill>
                <a:srgbClr val="262BD7"/>
              </a:solidFill>
              <a:effectLst>
                <a:glow rad="101600">
                  <a:srgbClr val="FFFFFF">
                    <a:alpha val="60000"/>
                  </a:srgbClr>
                </a:glow>
              </a:effectLst>
              <a:latin typeface="맑은 고딕" pitchFamily="50" charset="-127"/>
              <a:ea typeface="맑은 고딕" pitchFamily="50" charset="-127"/>
            </a:endParaRPr>
          </a:p>
          <a:p>
            <a:pPr latinLnBrk="0">
              <a:buClr>
                <a:schemeClr val="accent2"/>
              </a:buClr>
              <a:defRPr/>
            </a:pP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대표발의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, 2013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11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11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1200" b="1" spc="-100" dirty="0">
              <a:solidFill>
                <a:srgbClr val="262BD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오른쪽 화살표 21"/>
          <p:cNvSpPr/>
          <p:nvPr/>
        </p:nvSpPr>
        <p:spPr bwMode="gray">
          <a:xfrm rot="5400000">
            <a:off x="529431" y="3413708"/>
            <a:ext cx="230187" cy="222250"/>
          </a:xfrm>
          <a:prstGeom prst="triangl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/>
          </a:p>
        </p:txBody>
      </p:sp>
      <p:sp>
        <p:nvSpPr>
          <p:cNvPr id="16" name="직사각형 72"/>
          <p:cNvSpPr>
            <a:spLocks noChangeArrowheads="1"/>
          </p:cNvSpPr>
          <p:nvPr/>
        </p:nvSpPr>
        <p:spPr bwMode="auto">
          <a:xfrm>
            <a:off x="762000" y="3377870"/>
            <a:ext cx="777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buClr>
                <a:schemeClr val="accent2"/>
              </a:buClr>
              <a:defRPr/>
            </a:pPr>
            <a:r>
              <a:rPr lang="ko-KR" altLang="en-US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수액튜브 약물흡착도 분석방법 국내표준</a:t>
            </a:r>
            <a:r>
              <a:rPr lang="en-US" altLang="ko-KR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(KS)(</a:t>
            </a:r>
            <a:r>
              <a:rPr lang="ko-KR" altLang="en-US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안</a:t>
            </a:r>
            <a:r>
              <a:rPr lang="en-US" altLang="ko-KR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및 관련 </a:t>
            </a:r>
            <a:r>
              <a:rPr lang="ko-KR" altLang="en-US" sz="1600" b="1" spc="-100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안전안</a:t>
            </a:r>
            <a:r>
              <a:rPr lang="ko-KR" altLang="en-US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 마련 </a:t>
            </a:r>
            <a:r>
              <a:rPr lang="ko-KR" altLang="en-US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정부</a:t>
            </a:r>
            <a:r>
              <a:rPr lang="en-US" altLang="ko-KR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환경부 </a:t>
            </a:r>
            <a:r>
              <a:rPr lang="en-US" altLang="ko-KR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b="1" spc="-100" dirty="0" err="1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식약처</a:t>
            </a:r>
            <a:r>
              <a:rPr lang="en-US" altLang="ko-KR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지원 연구</a:t>
            </a:r>
            <a:r>
              <a:rPr lang="ko-KR" altLang="en-US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수행</a:t>
            </a:r>
            <a:r>
              <a:rPr lang="en-US" altLang="ko-KR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연세대</a:t>
            </a:r>
            <a:r>
              <a:rPr lang="en-US" altLang="ko-KR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의대</a:t>
            </a:r>
            <a:r>
              <a:rPr lang="en-US" altLang="ko-KR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약대</a:t>
            </a:r>
            <a:r>
              <a:rPr lang="en-US" altLang="ko-KR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중앙대 약대</a:t>
            </a:r>
            <a:r>
              <a:rPr lang="en-US" altLang="ko-KR" sz="1600" b="1" spc="-1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, KTR, 2013 4Q ~ 2016 1Q)</a:t>
            </a:r>
            <a:endParaRPr lang="en-US" altLang="ko-KR" sz="1200" b="1" spc="-100" dirty="0">
              <a:solidFill>
                <a:schemeClr val="accent3">
                  <a:lumMod val="75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오른쪽 화살표 21"/>
          <p:cNvSpPr/>
          <p:nvPr/>
        </p:nvSpPr>
        <p:spPr bwMode="gray">
          <a:xfrm rot="5400000">
            <a:off x="529431" y="4150520"/>
            <a:ext cx="230187" cy="222250"/>
          </a:xfrm>
          <a:prstGeom prst="triangl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/>
          </a:p>
        </p:txBody>
      </p:sp>
      <p:sp>
        <p:nvSpPr>
          <p:cNvPr id="18" name="직사각형 72"/>
          <p:cNvSpPr>
            <a:spLocks noChangeArrowheads="1"/>
          </p:cNvSpPr>
          <p:nvPr/>
        </p:nvSpPr>
        <p:spPr bwMode="auto">
          <a:xfrm>
            <a:off x="762000" y="4114800"/>
            <a:ext cx="777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buClr>
                <a:schemeClr val="accent2"/>
              </a:buClr>
              <a:defRPr/>
            </a:pPr>
            <a:r>
              <a:rPr lang="ko-KR" altLang="en-US" sz="1600" b="1" spc="-100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수액 튜브 약물흡착도 분석방법 국내표준 </a:t>
            </a:r>
            <a:r>
              <a:rPr lang="en-US" altLang="ko-KR" sz="1600" b="1" spc="-100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KS</a:t>
            </a:r>
            <a:r>
              <a:rPr lang="en-US" altLang="ko-KR" sz="1600" b="1" spc="-100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b="1" spc="-100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제정 </a:t>
            </a:r>
            <a:r>
              <a:rPr lang="en-US" altLang="ko-KR" sz="1600" b="1" spc="-100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1600" b="1" spc="-100" dirty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신청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(2016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 , 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전문위원회 통과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,  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예고고시 완료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,  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기술위원회 통과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, 2017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9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30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일 제정</a:t>
            </a:r>
            <a:endParaRPr lang="en-US" altLang="ko-KR" sz="1200" b="1" spc="-100" dirty="0">
              <a:solidFill>
                <a:srgbClr val="262BD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9" name="그룹 42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20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오른쪽 화살표 21"/>
          <p:cNvSpPr/>
          <p:nvPr/>
        </p:nvSpPr>
        <p:spPr bwMode="gray">
          <a:xfrm rot="5400000">
            <a:off x="529431" y="4861508"/>
            <a:ext cx="230187" cy="222250"/>
          </a:xfrm>
          <a:prstGeom prst="triangl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/>
          </a:p>
        </p:txBody>
      </p:sp>
      <p:sp>
        <p:nvSpPr>
          <p:cNvPr id="26" name="직사각형 72"/>
          <p:cNvSpPr>
            <a:spLocks noChangeArrowheads="1"/>
          </p:cNvSpPr>
          <p:nvPr/>
        </p:nvSpPr>
        <p:spPr bwMode="auto">
          <a:xfrm>
            <a:off x="762000" y="4825425"/>
            <a:ext cx="777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buClr>
                <a:schemeClr val="accent2"/>
              </a:buClr>
              <a:defRPr/>
            </a:pP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의료기기 안전성 홍보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PVC </a:t>
            </a:r>
            <a:r>
              <a:rPr lang="ko-KR" altLang="en-US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폴리우레탄 수액세트 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사용시 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종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(nitroglycerin, </a:t>
            </a:r>
            <a:r>
              <a:rPr lang="en-US" altLang="ko-KR" sz="1600" b="1" spc="-100" dirty="0" err="1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tacrolimus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 latinLnBrk="0">
              <a:buClr>
                <a:schemeClr val="accent2"/>
              </a:buClr>
              <a:defRPr/>
            </a:pPr>
            <a:r>
              <a:rPr lang="en-US" altLang="ko-KR" sz="1600" b="1" spc="-100" dirty="0" err="1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cyclosporin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A) 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약물에 대해 </a:t>
            </a:r>
            <a:r>
              <a:rPr lang="ko-KR" altLang="en-US" sz="1600" b="1" spc="-100" dirty="0">
                <a:solidFill>
                  <a:srgbClr val="82401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약물흡착 발생 확인 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주의 요청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, 2017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년  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11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29</a:t>
            </a:r>
            <a:r>
              <a:rPr lang="ko-KR" altLang="en-US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600" b="1" spc="-100" dirty="0">
                <a:solidFill>
                  <a:srgbClr val="262BD7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1200" b="1" spc="-100" dirty="0">
              <a:solidFill>
                <a:schemeClr val="accent3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25-30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수액튜브 약물흡착에 대한 규제 동향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2" name="그룹 42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13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그룹 19"/>
          <p:cNvGrpSpPr/>
          <p:nvPr/>
        </p:nvGrpSpPr>
        <p:grpSpPr>
          <a:xfrm>
            <a:off x="1600200" y="1219200"/>
            <a:ext cx="6172200" cy="5562600"/>
            <a:chOff x="1724025" y="209549"/>
            <a:chExt cx="5514974" cy="6572251"/>
          </a:xfrm>
        </p:grpSpPr>
        <p:sp>
          <p:nvSpPr>
            <p:cNvPr id="21" name="모서리가 둥근 직사각형 20"/>
            <p:cNvSpPr/>
            <p:nvPr/>
          </p:nvSpPr>
          <p:spPr bwMode="auto">
            <a:xfrm>
              <a:off x="1724025" y="209549"/>
              <a:ext cx="5514974" cy="6572251"/>
            </a:xfrm>
            <a:prstGeom prst="roundRect">
              <a:avLst>
                <a:gd name="adj" fmla="val 8824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/>
            <a:p>
              <a:pPr latinLnBrk="0">
                <a:defRPr/>
              </a:pPr>
              <a:endParaRPr lang="ko-KR" altLang="en-US" i="0">
                <a:latin typeface="Arial" charset="0"/>
                <a:ea typeface="+mn-ea"/>
              </a:endParaRPr>
            </a:p>
          </p:txBody>
        </p:sp>
        <p:grpSp>
          <p:nvGrpSpPr>
            <p:cNvPr id="22" name="그룹 8"/>
            <p:cNvGrpSpPr/>
            <p:nvPr/>
          </p:nvGrpSpPr>
          <p:grpSpPr>
            <a:xfrm>
              <a:off x="1933575" y="333375"/>
              <a:ext cx="5067300" cy="6324600"/>
              <a:chOff x="1933575" y="409575"/>
              <a:chExt cx="5067300" cy="6324600"/>
            </a:xfrm>
          </p:grpSpPr>
          <p:pic>
            <p:nvPicPr>
              <p:cNvPr id="24" name="그림 23" descr="변환_의료기기 안전성 정보 홍보 요청[수액세트 약물흡착 주의]식약청 (1)_페이지_1.jpg"/>
              <p:cNvPicPr>
                <a:picLocks noChangeAspect="1"/>
              </p:cNvPicPr>
              <p:nvPr/>
            </p:nvPicPr>
            <p:blipFill>
              <a:blip r:embed="rId5" cstate="print"/>
              <a:srcRect l="5635" t="8889" r="6224" b="28889"/>
              <a:stretch>
                <a:fillRect/>
              </a:stretch>
            </p:blipFill>
            <p:spPr>
              <a:xfrm>
                <a:off x="1933575" y="409575"/>
                <a:ext cx="5067300" cy="4410075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581401" y="438150"/>
                <a:ext cx="2095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b="1" dirty="0" err="1"/>
                  <a:t>식품의약품안전처</a:t>
                </a:r>
                <a:endParaRPr lang="ko-KR" altLang="en-US" b="1" dirty="0"/>
              </a:p>
            </p:txBody>
          </p:sp>
          <p:pic>
            <p:nvPicPr>
              <p:cNvPr id="26" name="그림 25" descr="변환_의료기기 안전성 정보 홍보 요청[수액세트 약물흡착 주의]식약청 (1)_페이지_2.jpg"/>
              <p:cNvPicPr>
                <a:picLocks noChangeAspect="1"/>
              </p:cNvPicPr>
              <p:nvPr/>
            </p:nvPicPr>
            <p:blipFill>
              <a:blip r:embed="rId6" cstate="print"/>
              <a:srcRect l="6617" t="66111" r="7206" b="3472"/>
              <a:stretch>
                <a:fillRect/>
              </a:stretch>
            </p:blipFill>
            <p:spPr>
              <a:xfrm>
                <a:off x="1990725" y="4743450"/>
                <a:ext cx="4953000" cy="1990725"/>
              </a:xfrm>
              <a:prstGeom prst="rect">
                <a:avLst/>
              </a:prstGeom>
            </p:spPr>
          </p:pic>
        </p:grpSp>
        <p:pic>
          <p:nvPicPr>
            <p:cNvPr id="23" name="Picture 1" descr="식약처-신로고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71701" y="314326"/>
              <a:ext cx="704850" cy="469037"/>
            </a:xfrm>
            <a:prstGeom prst="rect">
              <a:avLst/>
            </a:prstGeom>
            <a:noFill/>
          </p:spPr>
        </p:pic>
      </p:grp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26-30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33600" y="762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수액튜브 약물흡착에 대한 규제 동향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" name="그룹 42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5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27-30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그림 10" descr="약물흡착경고문(신창메디칼).jpg"/>
          <p:cNvPicPr>
            <a:picLocks noChangeAspect="1"/>
          </p:cNvPicPr>
          <p:nvPr/>
        </p:nvPicPr>
        <p:blipFill>
          <a:blip r:embed="rId5" cstate="print"/>
          <a:srcRect t="2222" b="23333"/>
          <a:stretch>
            <a:fillRect/>
          </a:stretch>
        </p:blipFill>
        <p:spPr>
          <a:xfrm>
            <a:off x="304800" y="1295400"/>
            <a:ext cx="4114800" cy="5029200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4572000" y="1295400"/>
            <a:ext cx="4267200" cy="5029200"/>
            <a:chOff x="304800" y="1371600"/>
            <a:chExt cx="4267200" cy="5029200"/>
          </a:xfrm>
        </p:grpSpPr>
        <p:pic>
          <p:nvPicPr>
            <p:cNvPr id="9" name="그림 8" descr="약물흡착경고문(인성메디칼)-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1371600"/>
              <a:ext cx="4267200" cy="2271713"/>
            </a:xfrm>
            <a:prstGeom prst="rect">
              <a:avLst/>
            </a:prstGeom>
          </p:spPr>
        </p:pic>
        <p:pic>
          <p:nvPicPr>
            <p:cNvPr id="10" name="그림 9" descr="약물흡착경고문(인성메디칼)-2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800" y="3657600"/>
              <a:ext cx="4267200" cy="2743200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304800" y="4572000"/>
              <a:ext cx="4267200" cy="9906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주요 언론 보도내용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" name="그룹 44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5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38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28-30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673423"/>
            <a:ext cx="3769136" cy="194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21" descr="MBC파워 매거진_KOR 2013.8.23 0000079681ms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673423"/>
            <a:ext cx="3733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그림 19" descr="SBS.생방송투데이.140207.HDTV.H264.720p-Tvix-폴리사이언텍부분 0000126015ms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188023"/>
            <a:ext cx="3733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685800" y="3654623"/>
            <a:ext cx="2819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en-US" altLang="ko-KR" sz="1400" b="1" dirty="0" err="1">
                <a:latin typeface="맑은 고딕" pitchFamily="50" charset="-127"/>
                <a:ea typeface="맑은 고딕" pitchFamily="50" charset="-127"/>
              </a:rPr>
              <a:t>mbc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뉴스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(2013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16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)]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457200" y="6093023"/>
            <a:ext cx="3352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en-US" altLang="ko-KR" sz="1400" b="1" dirty="0" err="1">
                <a:latin typeface="맑은 고딕" pitchFamily="50" charset="-127"/>
                <a:ea typeface="맑은 고딕" pitchFamily="50" charset="-127"/>
              </a:rPr>
              <a:t>sbs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 err="1">
                <a:latin typeface="맑은 고딕" pitchFamily="50" charset="-127"/>
                <a:ea typeface="맑은 고딕" pitchFamily="50" charset="-127"/>
              </a:rPr>
              <a:t>생방송투데이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(2014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)]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5410200" y="3578423"/>
            <a:ext cx="3352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en-US" altLang="ko-KR" sz="1400" b="1" dirty="0" err="1">
                <a:latin typeface="맑은 고딕" pitchFamily="50" charset="-127"/>
                <a:ea typeface="맑은 고딕" pitchFamily="50" charset="-127"/>
              </a:rPr>
              <a:t>mbc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파워매거진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(2013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23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)]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" name="그림 13" descr="아시아경제tv(클로즈업산업현장-폴리사이언텍)(2017-08-11).mp4_20180625_114545.031.jpg"/>
          <p:cNvPicPr>
            <a:picLocks noChangeAspect="1"/>
          </p:cNvPicPr>
          <p:nvPr/>
        </p:nvPicPr>
        <p:blipFill>
          <a:blip r:embed="rId8" cstate="print"/>
          <a:srcRect l="8588" t="9160" r="8969" b="8397"/>
          <a:stretch>
            <a:fillRect/>
          </a:stretch>
        </p:blipFill>
        <p:spPr>
          <a:xfrm>
            <a:off x="5029200" y="4191000"/>
            <a:ext cx="3810000" cy="1905000"/>
          </a:xfrm>
          <a:prstGeom prst="rect">
            <a:avLst/>
          </a:prstGeom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181600" y="6096000"/>
            <a:ext cx="3352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아시아경제</a:t>
            </a:r>
            <a:r>
              <a:rPr lang="en-US" altLang="ko-KR" sz="1400" b="1" dirty="0" err="1">
                <a:latin typeface="맑은 고딕" pitchFamily="50" charset="-127"/>
                <a:ea typeface="맑은 고딕" pitchFamily="50" charset="-127"/>
              </a:rPr>
              <a:t>tv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(2017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11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)]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5714" y="4218801"/>
            <a:ext cx="32056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3970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[RTYF0.2WS240 / RTYF1.2WS240]</a:t>
            </a:r>
            <a:endParaRPr kumimoji="1" lang="ko-KR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itchFamily="50" charset="-127"/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5" name="그림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752201"/>
            <a:ext cx="6705600" cy="145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237601"/>
            <a:ext cx="6248400" cy="16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77000" y="307580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[Rubber Adapter]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5742801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en-US" altLang="ko-KR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Flow Regulator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(Italy GVS</a:t>
            </a:r>
            <a:r>
              <a:rPr lang="ko-KR" altLang="en-US" sz="1200" b="1" dirty="0">
                <a:latin typeface="맑은 고딕" pitchFamily="50" charset="-127"/>
                <a:ea typeface="맑은 고딕" pitchFamily="50" charset="-127"/>
              </a:rPr>
              <a:t>사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)]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0" name="직선 화살표 연결선 9"/>
          <p:cNvCxnSpPr>
            <a:stCxn id="9" idx="0"/>
          </p:cNvCxnSpPr>
          <p:nvPr/>
        </p:nvCxnSpPr>
        <p:spPr>
          <a:xfrm flipV="1">
            <a:off x="4267200" y="5285601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43200" y="3713202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[Y-connector]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V="1">
            <a:off x="3581400" y="2618601"/>
            <a:ext cx="457200" cy="1143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67200" y="3637002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</a:t>
            </a:r>
            <a:r>
              <a:rPr lang="en-US" altLang="ko-KR" sz="12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Filter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(Pore Size : 0.2</a:t>
            </a:r>
            <a:r>
              <a:rPr lang="en-US" altLang="ko-KR" sz="1200" b="1" dirty="0">
                <a:latin typeface="맑은 고딕"/>
                <a:ea typeface="맑은 고딕"/>
              </a:rPr>
              <a:t>µm or 1.2µm)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 flipV="1">
            <a:off x="5410200" y="2771001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38800" y="56666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[3-Way Stopcock]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6" name="그룹 43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17" name="_x209280456" descr="EMB0000128c3c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_x209281656" descr="EMB0000128c3be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대표적인 </a:t>
            </a:r>
            <a:r>
              <a:rPr lang="ko-KR" altLang="en-US" sz="2400" dirty="0" err="1">
                <a:latin typeface="맑은 고딕" pitchFamily="50" charset="-127"/>
                <a:ea typeface="맑은 고딕" pitchFamily="50" charset="-127"/>
              </a:rPr>
              <a:t>솝션프리</a:t>
            </a:r>
            <a:r>
              <a:rPr lang="en-US" altLang="ko-KR" sz="2400" baseline="30000" dirty="0">
                <a:solidFill>
                  <a:schemeClr val="bg1"/>
                </a:solidFill>
                <a:latin typeface="맑은 고딕"/>
                <a:ea typeface="맑은 고딕"/>
              </a:rPr>
              <a:t>®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 수액필터세트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1" name="직선 화살표 연결선 20"/>
          <p:cNvCxnSpPr/>
          <p:nvPr/>
        </p:nvCxnSpPr>
        <p:spPr>
          <a:xfrm>
            <a:off x="3657600" y="3990201"/>
            <a:ext cx="1371600" cy="914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V="1">
            <a:off x="6477000" y="5209401"/>
            <a:ext cx="4572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>
            <a:off x="5410200" y="3990201"/>
            <a:ext cx="3810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V="1">
            <a:off x="7924800" y="5057001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315200" y="5514201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[Rotating </a:t>
            </a:r>
            <a:r>
              <a:rPr lang="en-US" altLang="ko-KR" sz="1200" b="1" dirty="0" err="1">
                <a:latin typeface="맑은 고딕" pitchFamily="50" charset="-127"/>
                <a:ea typeface="맑은 고딕" pitchFamily="50" charset="-127"/>
              </a:rPr>
              <a:t>Luer</a:t>
            </a:r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]</a:t>
            </a:r>
            <a:endParaRPr lang="ko-KR" altLang="en-US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6" name="직선 화살표 연결선 25"/>
          <p:cNvCxnSpPr/>
          <p:nvPr/>
        </p:nvCxnSpPr>
        <p:spPr>
          <a:xfrm flipV="1">
            <a:off x="7086600" y="2618601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95400" y="6324600"/>
            <a:ext cx="701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ko-KR" sz="1400" b="1" dirty="0">
                <a:latin typeface="맑은 고딕" pitchFamily="50" charset="-127"/>
                <a:ea typeface="맑은 고딕" pitchFamily="50" charset="-127"/>
              </a:rPr>
              <a:t>☞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2025.08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기준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급여가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9,440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개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유량조절세트 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4,950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개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+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필터 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4,490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개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400" y="13716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☞ 적용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TPN 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제제</a:t>
            </a:r>
            <a:r>
              <a:rPr lang="en-US" altLang="ko-KR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 err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식약처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 사용허가 명시 약품</a:t>
            </a:r>
            <a:endParaRPr lang="en-US" altLang="ko-KR" sz="1400" b="1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ko-KR" sz="1400" b="1" dirty="0">
                <a:latin typeface="맑은 고딕" pitchFamily="50" charset="-127"/>
                <a:ea typeface="맑은 고딕" pitchFamily="50" charset="-127"/>
              </a:rPr>
              <a:t>☞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2025.08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기준 급여가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: 0.2/1.2µm Filter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세트 급여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4,490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개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), 5µm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선별급여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,3,030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원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[NTYF0.2A220 / NTYF1.2A220]</a:t>
            </a:r>
            <a:endParaRPr lang="ko-KR" altLang="en-US" sz="14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TextBox 41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02-30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주요 언론 보도내용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" name="그룹 44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5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Box 38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29-30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685800" y="1371600"/>
            <a:ext cx="7958166" cy="5105400"/>
            <a:chOff x="3429012" y="1643051"/>
            <a:chExt cx="5429250" cy="3857625"/>
          </a:xfrm>
        </p:grpSpPr>
        <p:pic>
          <p:nvPicPr>
            <p:cNvPr id="10" name="그림 53" descr="중앙일보(2013.03.04).bmp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6512" y="1714488"/>
              <a:ext cx="2571750" cy="378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그림 23" descr="조선일보(2013.05.21).bmp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29012" y="1643051"/>
              <a:ext cx="2786062" cy="385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GMP 인증서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322388"/>
            <a:ext cx="4030662" cy="530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녹색기술인증서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1300163"/>
            <a:ext cx="4392612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6781800" cy="944563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GMP 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및 녹색기술인증서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6" name="그룹 44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7" name="_x209280456" descr="EMB0000128c3c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_x209281656" descr="EMB0000128c3be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38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30-30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09600" y="3200400"/>
            <a:ext cx="7772400" cy="11652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61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 You!</a:t>
            </a:r>
          </a:p>
        </p:txBody>
      </p:sp>
      <p:grpSp>
        <p:nvGrpSpPr>
          <p:cNvPr id="17412" name="그룹 10"/>
          <p:cNvGrpSpPr>
            <a:grpSpLocks/>
          </p:cNvGrpSpPr>
          <p:nvPr/>
        </p:nvGrpSpPr>
        <p:grpSpPr bwMode="auto">
          <a:xfrm>
            <a:off x="2590800" y="4781550"/>
            <a:ext cx="4038600" cy="400110"/>
            <a:chOff x="2590800" y="5562600"/>
            <a:chExt cx="4038600" cy="400110"/>
          </a:xfrm>
        </p:grpSpPr>
        <p:graphicFrame>
          <p:nvGraphicFramePr>
            <p:cNvPr id="17410" name="Object 9"/>
            <p:cNvGraphicFramePr>
              <a:graphicFrameLocks noChangeAspect="1"/>
            </p:cNvGraphicFramePr>
            <p:nvPr/>
          </p:nvGraphicFramePr>
          <p:xfrm>
            <a:off x="2590800" y="5562600"/>
            <a:ext cx="1371600" cy="35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훈민정음" r:id="rId2" imgW="6334200" imgH="1486080" progId="">
                    <p:embed/>
                  </p:oleObj>
                </mc:Choice>
                <mc:Fallback>
                  <p:oleObj name="훈민정음" r:id="rId2" imgW="6334200" imgH="1486080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0800" y="5562600"/>
                          <a:ext cx="1371600" cy="3513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22" name="Rectangle 40"/>
            <p:cNvSpPr>
              <a:spLocks noChangeArrowheads="1"/>
            </p:cNvSpPr>
            <p:nvPr/>
          </p:nvSpPr>
          <p:spPr bwMode="auto">
            <a:xfrm>
              <a:off x="4038600" y="5562600"/>
              <a:ext cx="25908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atinLnBrk="0"/>
              <a:r>
                <a:rPr kumimoji="0" lang="ko-KR" altLang="en-US" sz="2000" b="1" dirty="0">
                  <a:solidFill>
                    <a:schemeClr val="tx2"/>
                  </a:solidFill>
                  <a:latin typeface="맑은 고딕" pitchFamily="50" charset="-127"/>
                  <a:ea typeface="맑은 고딕" pitchFamily="50" charset="-127"/>
                  <a:cs typeface="Arial" charset="0"/>
                </a:rPr>
                <a:t>㈜</a:t>
              </a:r>
              <a:r>
                <a:rPr kumimoji="0" lang="ko-KR" altLang="en-US" sz="2000" b="1" dirty="0" err="1">
                  <a:solidFill>
                    <a:schemeClr val="tx2"/>
                  </a:solidFill>
                  <a:latin typeface="맑은 고딕" pitchFamily="50" charset="-127"/>
                  <a:ea typeface="맑은 고딕" pitchFamily="50" charset="-127"/>
                  <a:cs typeface="Arial" charset="0"/>
                </a:rPr>
                <a:t>폴리사이언텍</a:t>
              </a:r>
              <a:endParaRPr kumimoji="0" lang="en-US" altLang="ko-KR" sz="2000" b="1" dirty="0">
                <a:solidFill>
                  <a:schemeClr val="tx2"/>
                </a:solidFill>
                <a:latin typeface="맑은 고딕" pitchFamily="50" charset="-127"/>
                <a:ea typeface="맑은 고딕" pitchFamily="50" charset="-127"/>
                <a:cs typeface="Arial" charset="0"/>
              </a:endParaRPr>
            </a:p>
          </p:txBody>
        </p:sp>
      </p:grpSp>
      <p:grpSp>
        <p:nvGrpSpPr>
          <p:cNvPr id="17414" name="그룹 19"/>
          <p:cNvGrpSpPr>
            <a:grpSpLocks/>
          </p:cNvGrpSpPr>
          <p:nvPr/>
        </p:nvGrpSpPr>
        <p:grpSpPr bwMode="auto">
          <a:xfrm>
            <a:off x="0" y="0"/>
            <a:ext cx="9144000" cy="2819400"/>
            <a:chOff x="0" y="1828800"/>
            <a:chExt cx="9144000" cy="2819400"/>
          </a:xfrm>
        </p:grpSpPr>
        <p:pic>
          <p:nvPicPr>
            <p:cNvPr id="17415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72200" y="1828800"/>
              <a:ext cx="29718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6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5600" y="1828800"/>
              <a:ext cx="3276600" cy="2819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_x209280456" descr="EMB0000128c3c4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828800"/>
              <a:ext cx="29337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선행연구 </a:t>
            </a:r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IV Fluid bag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에서의 약물흡착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" name="그룹 24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6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Freeform 5"/>
          <p:cNvSpPr>
            <a:spLocks noChangeAspect="1"/>
          </p:cNvSpPr>
          <p:nvPr/>
        </p:nvSpPr>
        <p:spPr bwMode="gray">
          <a:xfrm>
            <a:off x="457200" y="1447800"/>
            <a:ext cx="8435280" cy="4953000"/>
          </a:xfrm>
          <a:prstGeom prst="roundRect">
            <a:avLst>
              <a:gd name="adj" fmla="val 13739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7000">
                <a:srgbClr val="FFFFFF"/>
              </a:gs>
              <a:gs pos="71000">
                <a:srgbClr val="FFFFFF"/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25400">
            <a:noFill/>
            <a:headEnd/>
            <a:tailEnd/>
          </a:ln>
          <a:effectLst>
            <a:glow rad="101600">
              <a:schemeClr val="bg1">
                <a:lumMod val="8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25400" prstMaterial="matte">
            <a:bevelT w="50800" h="508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atinLnBrk="0">
              <a:defRPr/>
            </a:pPr>
            <a:endParaRPr lang="ko-KR" altLang="en-US" b="1" dirty="0"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5943600"/>
            <a:ext cx="7162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전흥재교수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가톨릭의대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, Macromolecular  Research, 17(7), 516 (2009)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" name="_x140441320" descr="EMB000009a84b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676400"/>
            <a:ext cx="5486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03-30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" name="Picture 4" descr="http://wwl1745.daum.net/Mail-bin/view_submsg3.cgi?TM=jOi5o%2BGuQw0qT4WtWXiw6rYyq306Xvc77OAuJyGMOYUD3HGi7D6sHFbm1DZg7%2FvX%2BVIsWFJ%2F%2Bal6ddAq62zuFURGR9jvSZMZ3dOg9yspGYeMP4utw151l5z6PekFDT5i8BX2kmapbfuVi3kLJZC44Tm307BWdy0QPu0F1GwnctOnX2dUMqWP7bxGV2BKpHVWP9wpuHsT11GZxVnlvtL%2BvIk3t0u4pXqvKSQmrtG%2B3k682ioenSessOhmG6jYOe0kcSrtTReBkKBxOYLU0uUvWMH4sUanZ8bLMYxMDSTS0%2FLxZ%2B8Xov1HgEbqdCuQD8Om8VZUAP9tzbQQMqnc1FPypLyXo5hxbl9ClumjAdmJsNvYhLJb5WcZFIylPCjQwfqwAsWOekhItoE8FG39nTS7oDNidXeyzgwNxzmvSbKHksMsxfUKNlCSuuCWkBL9SYPvN7ATdgcE5QKQ4VYvIo0LWpcuRIx67cBptwqFuYrTak7rPgvYz6XBxehgunnemR4GICB0mnWOPy0LFyXsey1Fbv6M9sW9Yftd&amp;encoding=UTF-8&amp;MSGID=000000000000BSO&amp;pos=12403799&amp;bodylen=67284&amp;realname=%EC%88%98%EC%95%A1%ED%8C%A9%EC%82%AC%EC%A7%84.jpg&amp;contenttype=image/jpeg&amp;attnum=11&amp;attid=0.9"/>
          <p:cNvPicPr>
            <a:picLocks noChangeAspect="1" noChangeArrowheads="1"/>
          </p:cNvPicPr>
          <p:nvPr/>
        </p:nvPicPr>
        <p:blipFill>
          <a:blip r:embed="rId6" cstate="print"/>
          <a:srcRect l="49926"/>
          <a:stretch>
            <a:fillRect/>
          </a:stretch>
        </p:blipFill>
        <p:spPr bwMode="auto">
          <a:xfrm>
            <a:off x="6781800" y="2971800"/>
            <a:ext cx="1752600" cy="296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직선 화살표 연결선 13"/>
          <p:cNvCxnSpPr/>
          <p:nvPr/>
        </p:nvCxnSpPr>
        <p:spPr>
          <a:xfrm rot="5400000">
            <a:off x="7200900" y="300990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53200" y="19812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Diazepam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진정제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함유 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IV Fluid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선행연구 </a:t>
            </a:r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IV Fluid bag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에서의 약물흡착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0" name="그룹 24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11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04-30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4" name="그림 85" descr="BRAUN_페이지_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295400"/>
            <a:ext cx="460851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3962400" y="1676400"/>
          <a:ext cx="5029200" cy="4533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Drug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In </a:t>
                      </a:r>
                      <a:r>
                        <a:rPr lang="en-US" altLang="ko-KR" sz="1200" b="1" dirty="0">
                          <a:solidFill>
                            <a:srgbClr val="FFFF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 bag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In </a:t>
                      </a:r>
                      <a:r>
                        <a:rPr lang="en-US" altLang="ko-KR" sz="1200" b="1" dirty="0">
                          <a:solidFill>
                            <a:srgbClr val="FFFF0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Polyolefin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 bag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Calcitriol</a:t>
                      </a:r>
                      <a:endParaRPr lang="en-US" altLang="ko-KR" sz="1200" b="1" dirty="0">
                        <a:solidFill>
                          <a:srgbClr val="262BD7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 err="1">
                          <a:latin typeface="맑은 고딕" pitchFamily="50" charset="-127"/>
                          <a:ea typeface="맑은 고딕" pitchFamily="50" charset="-127"/>
                        </a:rPr>
                        <a:t>저칼슘</a:t>
                      </a:r>
                      <a:r>
                        <a:rPr lang="ko-KR" altLang="en-US" sz="1200" b="1" dirty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200" b="1" dirty="0" err="1">
                          <a:latin typeface="맑은 고딕" pitchFamily="50" charset="-127"/>
                          <a:ea typeface="맑은 고딕" pitchFamily="50" charset="-127"/>
                        </a:rPr>
                        <a:t>혈증치료제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50% loss/24h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Stable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Camustine</a:t>
                      </a:r>
                      <a:endParaRPr lang="en-US" altLang="ko-KR" sz="1200" b="1" dirty="0">
                        <a:solidFill>
                          <a:srgbClr val="262BD7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 err="1">
                          <a:latin typeface="맑은 고딕" pitchFamily="50" charset="-127"/>
                          <a:ea typeface="맑은 고딕" pitchFamily="50" charset="-127"/>
                        </a:rPr>
                        <a:t>암치료제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65% loss/2h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Insignificant loss/2h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Chlordiazepoxide</a:t>
                      </a:r>
                      <a:endParaRPr lang="en-US" altLang="ko-KR" sz="1200" b="1" dirty="0">
                        <a:solidFill>
                          <a:srgbClr val="262BD7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>
                          <a:latin typeface="맑은 고딕" pitchFamily="50" charset="-127"/>
                          <a:ea typeface="맑은 고딕" pitchFamily="50" charset="-127"/>
                        </a:rPr>
                        <a:t>항우울제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10~20% loss/2h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Stable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Diazepam</a:t>
                      </a:r>
                    </a:p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>
                          <a:latin typeface="맑은 고딕" pitchFamily="50" charset="-127"/>
                          <a:ea typeface="맑은 고딕" pitchFamily="50" charset="-127"/>
                        </a:rPr>
                        <a:t>진정제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60~90% loss/24h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Stable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Heparin</a:t>
                      </a:r>
                    </a:p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 err="1">
                          <a:latin typeface="맑은 고딕" pitchFamily="50" charset="-127"/>
                          <a:ea typeface="맑은 고딕" pitchFamily="50" charset="-127"/>
                        </a:rPr>
                        <a:t>항응혈약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15~25% loss/1~3h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Stable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Isosorbide</a:t>
                      </a:r>
                      <a:r>
                        <a:rPr lang="en-US" altLang="ko-KR" sz="1200" b="1" dirty="0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dinitrate</a:t>
                      </a:r>
                      <a:endParaRPr lang="en-US" altLang="ko-KR" sz="1200" b="1" dirty="0">
                        <a:solidFill>
                          <a:srgbClr val="262BD7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>
                          <a:latin typeface="맑은 고딕" pitchFamily="50" charset="-127"/>
                          <a:ea typeface="맑은 고딕" pitchFamily="50" charset="-127"/>
                        </a:rPr>
                        <a:t>협심증치료제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15~30% loss/24h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Insignificant loss/24h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Nitroglycerin</a:t>
                      </a:r>
                    </a:p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>
                          <a:latin typeface="맑은 고딕" pitchFamily="50" charset="-127"/>
                          <a:ea typeface="맑은 고딕" pitchFamily="50" charset="-127"/>
                        </a:rPr>
                        <a:t>혈관확장제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70% loss/24h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Stable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Thiopental</a:t>
                      </a:r>
                    </a:p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>
                          <a:latin typeface="맑은 고딕" pitchFamily="50" charset="-127"/>
                          <a:ea typeface="맑은 고딕" pitchFamily="50" charset="-127"/>
                        </a:rPr>
                        <a:t>전신마취제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25% loss/8h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Stable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Wafarin</a:t>
                      </a:r>
                      <a:endParaRPr lang="en-US" altLang="ko-KR" sz="1200" b="1" dirty="0">
                        <a:solidFill>
                          <a:srgbClr val="262BD7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200" b="1" dirty="0" err="1">
                          <a:latin typeface="맑은 고딕" pitchFamily="50" charset="-127"/>
                          <a:ea typeface="맑은 고딕" pitchFamily="50" charset="-127"/>
                        </a:rPr>
                        <a:t>항응혈약</a:t>
                      </a: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29% loss/8h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맑은 고딕" pitchFamily="50" charset="-127"/>
                          <a:ea typeface="맑은 고딕" pitchFamily="50" charset="-127"/>
                        </a:rPr>
                        <a:t>Stable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타원 15"/>
          <p:cNvSpPr/>
          <p:nvPr/>
        </p:nvSpPr>
        <p:spPr>
          <a:xfrm>
            <a:off x="762000" y="3124200"/>
            <a:ext cx="3124200" cy="16764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52400" y="6248400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독일 </a:t>
            </a:r>
            <a:r>
              <a:rPr lang="en-US" altLang="ko-KR" sz="1400" b="1" dirty="0" err="1">
                <a:latin typeface="맑은 고딕" pitchFamily="50" charset="-127"/>
                <a:ea typeface="맑은 고딕" pitchFamily="50" charset="-127"/>
              </a:rPr>
              <a:t>B.Braun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사 홈페이지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(IV Fluid bag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소개 자료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), www.safeinfusiontherapy.com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6781800" cy="944563"/>
          </a:xfrm>
        </p:spPr>
        <p:txBody>
          <a:bodyPr/>
          <a:lstStyle/>
          <a:p>
            <a:pPr eaLnBrk="1" hangingPunct="1"/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선행연구 </a:t>
            </a:r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수액튜브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에서의 약물흡착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5" name="그룹 24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6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533400" y="1371600"/>
          <a:ext cx="8077200" cy="464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5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Drug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수액튜브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재질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약물흡착도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Nitroglycerin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혈관확장제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43%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Diazepam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진정제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93%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Amiodarone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부정맥 치료제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18%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Chlormethiazole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진정제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78.5%, 82.2%, 71.2%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Cyclosporin</a:t>
                      </a:r>
                      <a:r>
                        <a:rPr lang="en-US" altLang="ko-KR" sz="1400" b="1" dirty="0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 A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 err="1">
                          <a:latin typeface="맑은 고딕" pitchFamily="50" charset="-127"/>
                          <a:ea typeface="맑은 고딕" pitchFamily="50" charset="-127"/>
                        </a:rPr>
                        <a:t>면역억제제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30%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Tacrolimus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 err="1">
                          <a:latin typeface="맑은 고딕" pitchFamily="50" charset="-127"/>
                          <a:ea typeface="맑은 고딕" pitchFamily="50" charset="-127"/>
                        </a:rPr>
                        <a:t>면역억제제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24%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Multivitamin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영양제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50%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Nicardipine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고혈압 치료제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24.2%(at pH 6.0)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Propofol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마취제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PVC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7.7%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err="1">
                          <a:solidFill>
                            <a:srgbClr val="262BD7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Vancomycin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lang="ko-KR" altLang="en-US" sz="1400" b="1" dirty="0">
                          <a:latin typeface="맑은 고딕" pitchFamily="50" charset="-127"/>
                          <a:ea typeface="맑은 고딕" pitchFamily="50" charset="-127"/>
                        </a:rPr>
                        <a:t>항생제</a:t>
                      </a:r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PU(Polyurethane)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맑은 고딕" pitchFamily="50" charset="-127"/>
                          <a:ea typeface="맑은 고딕" pitchFamily="50" charset="-127"/>
                        </a:rPr>
                        <a:t>50%(with Heparin)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1000" y="60960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출처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변효진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황성주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전승호 등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, “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수액세트에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대한 약물흡착도 평가 가이드라인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안</a:t>
            </a:r>
            <a:r>
              <a:rPr lang="en-US" altLang="ko-KR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4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</a:rPr>
              <a:t>제안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”, </a:t>
            </a:r>
          </a:p>
          <a:p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        FDC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법제연구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제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11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권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제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호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, 33 (2016)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05-30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0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5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7239000" cy="94456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선행연구 </a:t>
            </a:r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수액튜브</a:t>
            </a:r>
            <a:r>
              <a:rPr lang="ko-KR" altLang="en-US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에서의 약물흡착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항암제</a:t>
            </a:r>
            <a:r>
              <a:rPr lang="en-US" altLang="ko-KR" sz="24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800" dirty="0">
              <a:ea typeface="굴림" charset="-127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06-30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476250" y="3038475"/>
            <a:ext cx="8248650" cy="12668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466725" y="1562100"/>
            <a:ext cx="8248650" cy="1390650"/>
          </a:xfrm>
          <a:prstGeom prst="roundRect">
            <a:avLst/>
          </a:prstGeom>
          <a:solidFill>
            <a:srgbClr val="D2EFF6">
              <a:alpha val="2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457200" y="4391025"/>
            <a:ext cx="8248650" cy="1771650"/>
          </a:xfrm>
          <a:prstGeom prst="roundRect">
            <a:avLst/>
          </a:prstGeom>
          <a:solidFill>
            <a:srgbClr val="D2EFF6">
              <a:alpha val="2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09600" y="1895475"/>
            <a:ext cx="114300" cy="1143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5325" y="1752600"/>
            <a:ext cx="7810500" cy="117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문헌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#1 : Highlight Prescribing Information for </a:t>
            </a:r>
            <a:r>
              <a:rPr lang="en-US" altLang="ko-KR" sz="1400" b="1" dirty="0" err="1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Cabazitaxel</a:t>
            </a:r>
            <a:r>
              <a:rPr lang="en-US" altLang="ko-KR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(JEVTANA)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(5 page)</a:t>
            </a:r>
          </a:p>
          <a:p>
            <a:pPr>
              <a:lnSpc>
                <a:spcPts val="1680"/>
              </a:lnSpc>
            </a:pP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            “JEVTANA 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수액의 준비 및 투여를 위해서는 </a:t>
            </a:r>
            <a:r>
              <a:rPr lang="en-US" altLang="ko-KR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PVC </a:t>
            </a:r>
            <a:r>
              <a:rPr lang="ko-KR" altLang="en-US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수액용기 및 폴리우레탄 수액세트를 </a:t>
            </a:r>
            <a:endParaRPr lang="en-US" altLang="ko-KR" sz="1400" b="1" dirty="0">
              <a:solidFill>
                <a:srgbClr val="0000CC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             </a:t>
            </a:r>
            <a:r>
              <a:rPr lang="ko-KR" altLang="en-US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사용하지 마십시오</a:t>
            </a:r>
            <a:r>
              <a:rPr lang="en-US" altLang="ko-KR" sz="1400" b="1" i="1" dirty="0">
                <a:latin typeface="맑은 고딕" pitchFamily="50" charset="-127"/>
                <a:ea typeface="맑은 고딕" pitchFamily="50" charset="-127"/>
              </a:rPr>
              <a:t>”( “Do not use PVC infusion containers and polyurethane </a:t>
            </a:r>
          </a:p>
          <a:p>
            <a:r>
              <a:rPr lang="en-US" altLang="ko-KR" sz="1400" b="1" i="1" dirty="0">
                <a:latin typeface="맑은 고딕" pitchFamily="50" charset="-127"/>
                <a:ea typeface="맑은 고딕" pitchFamily="50" charset="-127"/>
              </a:rPr>
              <a:t>             infusion sets for preparation and administration of JEVTANA infusion solution”)</a:t>
            </a:r>
            <a:endParaRPr lang="ko-KR" altLang="en-US" sz="1400" b="1" i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09600" y="3286125"/>
            <a:ext cx="114300" cy="1143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324" y="3143250"/>
            <a:ext cx="78390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문헌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#2 : Australian Public Assessment Report for </a:t>
            </a:r>
            <a:r>
              <a:rPr lang="en-US" altLang="ko-KR" sz="1400" b="1" dirty="0" err="1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Cabazitaxel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(8 page)</a:t>
            </a:r>
          </a:p>
          <a:p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            “</a:t>
            </a:r>
            <a:r>
              <a:rPr lang="ko-KR" altLang="en-US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폴리우레탄 수액세트는 상당한 함량 감소를 나타냈다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아마 </a:t>
            </a:r>
            <a:r>
              <a:rPr lang="ko-KR" altLang="en-US" sz="14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약물 흡착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으로 기인한 것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    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b="1" i="1" dirty="0">
                <a:latin typeface="맑은 고딕" pitchFamily="50" charset="-127"/>
                <a:ea typeface="맑은 고딕" pitchFamily="50" charset="-127"/>
              </a:rPr>
              <a:t>              (“Polyurethane infusion sets gave significant assay declines (presumably due to </a:t>
            </a:r>
          </a:p>
          <a:p>
            <a:r>
              <a:rPr lang="en-US" altLang="ko-KR" sz="1400" b="1" i="1" dirty="0">
                <a:latin typeface="맑은 고딕" pitchFamily="50" charset="-127"/>
                <a:ea typeface="맑은 고딕" pitchFamily="50" charset="-127"/>
              </a:rPr>
              <a:t>              drug adsorption)”)</a:t>
            </a:r>
            <a:endParaRPr lang="ko-KR" altLang="en-US" sz="1400" b="1" i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09600" y="4591050"/>
            <a:ext cx="114300" cy="114300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5322" y="4457700"/>
            <a:ext cx="80105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문헌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#3 : Radiation Therapy Oncology Group (Administration of </a:t>
            </a:r>
            <a:r>
              <a:rPr lang="en-US" altLang="ko-KR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Taxol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 (6 page)</a:t>
            </a:r>
          </a:p>
          <a:p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            “</a:t>
            </a:r>
            <a:r>
              <a:rPr lang="en-US" altLang="ko-KR" sz="1400" b="1" dirty="0" err="1">
                <a:latin typeface="맑은 고딕" pitchFamily="50" charset="-127"/>
                <a:ea typeface="맑은 고딕" pitchFamily="50" charset="-127"/>
              </a:rPr>
              <a:t>Taxol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은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Nitroglycerin </a:t>
            </a:r>
            <a:r>
              <a:rPr lang="ko-KR" altLang="en-US" sz="1400" b="1" dirty="0" err="1">
                <a:latin typeface="맑은 고딕" pitchFamily="50" charset="-127"/>
                <a:ea typeface="맑은 고딕" pitchFamily="50" charset="-127"/>
              </a:rPr>
              <a:t>비경구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 수액에 사용된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폴리에틸렌 또는 </a:t>
            </a:r>
            <a:r>
              <a:rPr lang="ko-KR" altLang="en-US" sz="1400" b="1" dirty="0" err="1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폴리올레핀</a:t>
            </a:r>
            <a:r>
              <a:rPr lang="en-US" altLang="ko-KR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수액세트와 </a:t>
            </a:r>
            <a:endParaRPr lang="en-US" altLang="ko-KR" sz="1400" b="1" dirty="0">
              <a:solidFill>
                <a:srgbClr val="0000CC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             </a:t>
            </a:r>
            <a:r>
              <a:rPr lang="ko-KR" altLang="en-US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같은 </a:t>
            </a:r>
            <a:r>
              <a:rPr lang="en-US" altLang="ko-KR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Non-PVC  </a:t>
            </a:r>
            <a:r>
              <a:rPr lang="ko-KR" altLang="en-US" sz="14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튜브 및 커넥터를 사용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하여 수액제어장치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펌프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400" b="1" dirty="0">
                <a:latin typeface="맑은 고딕" pitchFamily="50" charset="-127"/>
                <a:ea typeface="맑은 고딕" pitchFamily="50" charset="-127"/>
              </a:rPr>
              <a:t>를 통해 주입돼야 한다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r>
              <a:rPr lang="en-US" altLang="ko-KR" sz="1400" b="1" i="1" dirty="0">
                <a:latin typeface="맑은 고딕" pitchFamily="50" charset="-127"/>
                <a:ea typeface="맑은 고딕" pitchFamily="50" charset="-127"/>
              </a:rPr>
              <a:t>             (“</a:t>
            </a:r>
            <a:r>
              <a:rPr lang="en-US" altLang="ko-KR" sz="1400" b="1" i="1" dirty="0" err="1">
                <a:latin typeface="맑은 고딕" pitchFamily="50" charset="-127"/>
                <a:ea typeface="맑은 고딕" pitchFamily="50" charset="-127"/>
              </a:rPr>
              <a:t>Taxol</a:t>
            </a:r>
            <a:r>
              <a:rPr lang="en-US" altLang="ko-KR" sz="1400" b="1" i="1" dirty="0">
                <a:latin typeface="맑은 고딕" pitchFamily="50" charset="-127"/>
                <a:ea typeface="맑은 고딕" pitchFamily="50" charset="-127"/>
              </a:rPr>
              <a:t> will be administered via an infusion control device (pump) using non-</a:t>
            </a:r>
          </a:p>
          <a:p>
            <a:r>
              <a:rPr lang="en-US" altLang="ko-KR" sz="1400" b="1" i="1" dirty="0">
                <a:latin typeface="맑은 고딕" pitchFamily="50" charset="-127"/>
                <a:ea typeface="맑은 고딕" pitchFamily="50" charset="-127"/>
              </a:rPr>
              <a:t>              PVC tubing and connectors such as the IV administration sets (polyethylene or </a:t>
            </a:r>
          </a:p>
          <a:p>
            <a:r>
              <a:rPr lang="en-US" altLang="ko-KR" sz="1400" b="1" i="1" dirty="0">
                <a:latin typeface="맑은 고딕" pitchFamily="50" charset="-127"/>
                <a:ea typeface="맑은 고딕" pitchFamily="50" charset="-127"/>
              </a:rPr>
              <a:t>              polyolefin) which are used to infusion </a:t>
            </a:r>
            <a:r>
              <a:rPr lang="en-US" altLang="ko-KR" sz="1400" b="1" i="1" dirty="0" err="1">
                <a:latin typeface="맑은 고딕" pitchFamily="50" charset="-127"/>
                <a:ea typeface="맑은 고딕" pitchFamily="50" charset="-127"/>
              </a:rPr>
              <a:t>parenteral</a:t>
            </a:r>
            <a:r>
              <a:rPr lang="en-US" altLang="ko-KR" sz="1400" b="1" i="1" dirty="0">
                <a:latin typeface="맑은 고딕" pitchFamily="50" charset="-127"/>
                <a:ea typeface="맑은 고딕" pitchFamily="50" charset="-127"/>
              </a:rPr>
              <a:t> Nitroglycerin.”)</a:t>
            </a:r>
            <a:endParaRPr lang="ko-KR" altLang="en-US" sz="1400" b="1" i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5057775" y="2438400"/>
            <a:ext cx="3276600" cy="285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1647825" y="3829050"/>
            <a:ext cx="4324350" cy="95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1590675" y="5343525"/>
            <a:ext cx="6924675" cy="2857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flipV="1">
            <a:off x="6753225" y="5133975"/>
            <a:ext cx="1828800" cy="95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flipV="1">
            <a:off x="1628775" y="2647950"/>
            <a:ext cx="1514475" cy="95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362200" y="76200"/>
            <a:ext cx="6781800" cy="944563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Issue ①: </a:t>
            </a:r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PVC 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수액튜브에서 환경호르몬 용출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양쪽 모서리가 둥근 사각형 2"/>
          <p:cNvSpPr/>
          <p:nvPr/>
        </p:nvSpPr>
        <p:spPr bwMode="auto">
          <a:xfrm>
            <a:off x="685801" y="1371600"/>
            <a:ext cx="7696199" cy="433379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37000">
                <a:schemeClr val="accent1">
                  <a:lumMod val="75000"/>
                </a:schemeClr>
              </a:gs>
              <a:gs pos="49000">
                <a:schemeClr val="accent1"/>
              </a:gs>
              <a:gs pos="100000">
                <a:srgbClr val="FFFFFF"/>
              </a:gs>
              <a:gs pos="100000">
                <a:schemeClr val="accent1"/>
              </a:gs>
            </a:gsLst>
            <a:lin ang="162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contourW="12700">
            <a:bevelT w="38100" h="25400"/>
            <a:contourClr>
              <a:schemeClr val="accen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latinLnBrk="0">
              <a:defRPr/>
            </a:pPr>
            <a:r>
              <a:rPr lang="en-US" altLang="ko-KR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PVC </a:t>
            </a:r>
            <a:r>
              <a:rPr lang="ko-KR" altLang="en-US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수액 튜브에서 환경호르몬 용출 </a:t>
            </a:r>
            <a:r>
              <a:rPr lang="en-US" altLang="ko-KR" b="1" dirty="0">
                <a:solidFill>
                  <a:schemeClr val="bg1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– </a:t>
            </a:r>
            <a:r>
              <a:rPr lang="en-US" altLang="ko-KR" b="1" dirty="0" err="1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sbs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 TV 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뉴스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(2011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11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11</a:t>
            </a:r>
            <a:r>
              <a:rPr lang="ko-KR" altLang="en-US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b="1" dirty="0">
                <a:solidFill>
                  <a:srgbClr val="FFFF00"/>
                </a:solidFill>
                <a:effectLst>
                  <a:glow rad="63500">
                    <a:schemeClr val="accent1">
                      <a:lumMod val="75000"/>
                      <a:alpha val="4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b="1" dirty="0">
              <a:solidFill>
                <a:srgbClr val="FFFF00"/>
              </a:solidFill>
              <a:effectLst>
                <a:glow rad="63500">
                  <a:schemeClr val="accent1">
                    <a:lumMod val="75000"/>
                    <a:alpha val="40000"/>
                  </a:schemeClr>
                </a:glo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gray">
          <a:xfrm>
            <a:off x="381000" y="1804988"/>
            <a:ext cx="8458200" cy="4291012"/>
          </a:xfrm>
          <a:prstGeom prst="roundRect">
            <a:avLst>
              <a:gd name="adj" fmla="val 8486"/>
            </a:avLst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29000">
                <a:srgbClr val="FFFFFF"/>
              </a:gs>
            </a:gsLst>
            <a:lin ang="5400000" scaled="1"/>
            <a:tileRect/>
          </a:gradFill>
          <a:ln w="12700"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atinLnBrk="0">
              <a:defRPr/>
            </a:pPr>
            <a:endParaRPr lang="ko-KR" altLang="en-US"/>
          </a:p>
        </p:txBody>
      </p:sp>
      <p:pic>
        <p:nvPicPr>
          <p:cNvPr id="31749" name="SBS뉴스-수액set관련01(111110)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81200"/>
            <a:ext cx="7696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TextBox 12"/>
          <p:cNvSpPr txBox="1">
            <a:spLocks noChangeArrowheads="1"/>
          </p:cNvSpPr>
          <p:nvPr/>
        </p:nvSpPr>
        <p:spPr bwMode="auto">
          <a:xfrm>
            <a:off x="609600" y="6124575"/>
            <a:ext cx="8229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100" b="1" dirty="0">
                <a:latin typeface="맑은 고딕" pitchFamily="50" charset="-127"/>
                <a:ea typeface="맑은 고딕" pitchFamily="50" charset="-127"/>
              </a:rPr>
              <a:t>☞ </a:t>
            </a:r>
            <a:r>
              <a:rPr lang="ko-KR" altLang="en-US" sz="1100" b="1" dirty="0" err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프탈레이트</a:t>
            </a:r>
            <a:r>
              <a:rPr lang="en-US" altLang="ko-KR" sz="1100" b="1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(phthalate) 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: PVC</a:t>
            </a:r>
            <a:r>
              <a:rPr lang="ko-KR" altLang="en-US" sz="1100" b="1" dirty="0">
                <a:latin typeface="맑은 고딕" pitchFamily="50" charset="-127"/>
                <a:ea typeface="맑은 고딕" pitchFamily="50" charset="-127"/>
              </a:rPr>
              <a:t>의 유연성을 증가시키기 위해 첨가하는 물질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100" b="1" dirty="0" err="1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가소제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lang="ko-KR" altLang="en-US" sz="1100" b="1" dirty="0">
                <a:latin typeface="맑은 고딕" pitchFamily="50" charset="-127"/>
                <a:ea typeface="맑은 고딕" pitchFamily="50" charset="-127"/>
              </a:rPr>
              <a:t>환경호르몬으로 분류됨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☞ </a:t>
            </a:r>
            <a:r>
              <a:rPr lang="ko-KR" altLang="en-US" sz="1100" b="1" dirty="0">
                <a:latin typeface="맑은 고딕" pitchFamily="50" charset="-127"/>
                <a:ea typeface="맑은 고딕" pitchFamily="50" charset="-127"/>
              </a:rPr>
              <a:t>대표적인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100" b="1" dirty="0" err="1">
                <a:latin typeface="맑은 고딕" pitchFamily="50" charset="-127"/>
                <a:ea typeface="맑은 고딕" pitchFamily="50" charset="-127"/>
              </a:rPr>
              <a:t>프탈레이트</a:t>
            </a:r>
            <a:r>
              <a:rPr lang="ko-KR" altLang="en-US" sz="11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kumimoji="0" lang="en-US" altLang="ko-KR" sz="11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DEHP</a:t>
            </a:r>
            <a:r>
              <a:rPr kumimoji="0" lang="en-US" altLang="ko-KR" sz="11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di-2-ethylhexyl phthalate</a:t>
            </a:r>
            <a:r>
              <a:rPr kumimoji="0" lang="en-US" altLang="ko-KR" sz="11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kumimoji="0" lang="en-US" altLang="ko-KR" sz="11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DBP</a:t>
            </a:r>
            <a:r>
              <a:rPr kumimoji="0" lang="en-US" altLang="ko-KR" sz="11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100" b="1" dirty="0" err="1">
                <a:latin typeface="맑은 고딕" pitchFamily="50" charset="-127"/>
                <a:ea typeface="맑은 고딕" pitchFamily="50" charset="-127"/>
              </a:rPr>
              <a:t>Dibutyl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 phthalate</a:t>
            </a:r>
            <a:r>
              <a:rPr kumimoji="0" lang="en-US" altLang="ko-KR" sz="1100" b="1" dirty="0">
                <a:latin typeface="맑은 고딕" pitchFamily="50" charset="-127"/>
                <a:ea typeface="맑은 고딕" pitchFamily="50" charset="-127"/>
              </a:rPr>
              <a:t>), </a:t>
            </a:r>
            <a:r>
              <a:rPr kumimoji="0" lang="en-US" altLang="ko-KR" sz="1100" b="1" dirty="0">
                <a:solidFill>
                  <a:srgbClr val="0000CC"/>
                </a:solidFill>
                <a:latin typeface="맑은 고딕" pitchFamily="50" charset="-127"/>
                <a:ea typeface="맑은 고딕" pitchFamily="50" charset="-127"/>
              </a:rPr>
              <a:t>BBP</a:t>
            </a:r>
            <a:r>
              <a:rPr kumimoji="0" lang="en-US" altLang="ko-KR" sz="1100" b="1" dirty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100" b="1" dirty="0">
                <a:latin typeface="맑은 고딕" pitchFamily="50" charset="-127"/>
                <a:ea typeface="맑은 고딕" pitchFamily="50" charset="-127"/>
              </a:rPr>
              <a:t>Benzyl butyl phthalate</a:t>
            </a:r>
            <a:r>
              <a:rPr kumimoji="0" lang="en-US" altLang="ko-KR" sz="1100" b="1" dirty="0"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1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757" name="TextBox 17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07-30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31758" name="그룹 24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31759" name="_x209280456" descr="EMB0000128c3c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0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1" name="_x209281656" descr="EMB0000128c3be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직사각형 15"/>
          <p:cNvSpPr/>
          <p:nvPr/>
        </p:nvSpPr>
        <p:spPr>
          <a:xfrm>
            <a:off x="762000" y="5562600"/>
            <a:ext cx="76962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5791200" y="5562600"/>
            <a:ext cx="1981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ko-KR" altLang="en-US" sz="1600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특히 신생아에 위험</a:t>
            </a:r>
          </a:p>
        </p:txBody>
      </p:sp>
      <p:sp>
        <p:nvSpPr>
          <p:cNvPr id="17" name="AutoShape 38"/>
          <p:cNvSpPr>
            <a:spLocks noChangeArrowheads="1"/>
          </p:cNvSpPr>
          <p:nvPr/>
        </p:nvSpPr>
        <p:spPr bwMode="gray">
          <a:xfrm rot="5400000">
            <a:off x="5374663" y="5521937"/>
            <a:ext cx="205421" cy="439147"/>
          </a:xfrm>
          <a:prstGeom prst="upArrow">
            <a:avLst>
              <a:gd name="adj1" fmla="val 56944"/>
              <a:gd name="adj2" fmla="val 69487"/>
            </a:avLst>
          </a:prstGeom>
          <a:solidFill>
            <a:schemeClr val="accent6">
              <a:lumMod val="75000"/>
            </a:schemeClr>
          </a:solidFill>
          <a:ln w="19050" algn="ctr">
            <a:gradFill flip="none" rotWithShape="1">
              <a:gsLst>
                <a:gs pos="0">
                  <a:schemeClr val="bg1"/>
                </a:gs>
                <a:gs pos="100000">
                  <a:schemeClr val="tx2">
                    <a:alpha val="0"/>
                  </a:schemeClr>
                </a:gs>
              </a:gsLst>
              <a:lin ang="5400000" scaled="1"/>
              <a:tileRect/>
            </a:gra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latinLnBrk="0">
              <a:defRPr/>
            </a:pPr>
            <a:endParaRPr lang="ko-KR" altLang="ko-KR" sz="1600">
              <a:ea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371600" y="5562600"/>
            <a:ext cx="3962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latinLnBrk="0" hangingPunct="0">
              <a:defRPr/>
            </a:pPr>
            <a:r>
              <a:rPr lang="ko-KR" altLang="en-US" sz="1600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임신부가 환경호르몬</a:t>
            </a:r>
            <a:r>
              <a:rPr lang="en-US" altLang="ko-KR" sz="1600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600" kern="0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프탈레이트</a:t>
            </a:r>
            <a:r>
              <a:rPr lang="en-US" altLang="ko-KR" sz="1600" kern="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1600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에</a:t>
            </a:r>
            <a:r>
              <a:rPr lang="en-US" altLang="ko-KR" sz="1600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600" kern="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헤드라인M" pitchFamily="18" charset="-127"/>
                <a:ea typeface="HY헤드라인M" pitchFamily="18" charset="-127"/>
              </a:rPr>
              <a:t>노출</a:t>
            </a:r>
            <a:endParaRPr lang="ko-KR" altLang="en-US" sz="1600" kern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09800" y="46038"/>
            <a:ext cx="6781800" cy="944562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latin typeface="맑은 고딕" pitchFamily="50" charset="-127"/>
                <a:ea typeface="맑은 고딕" pitchFamily="50" charset="-127"/>
              </a:rPr>
              <a:t>PVC </a:t>
            </a:r>
            <a:r>
              <a:rPr lang="ko-KR" altLang="en-US" sz="2400" dirty="0">
                <a:latin typeface="맑은 고딕" pitchFamily="50" charset="-127"/>
                <a:ea typeface="맑은 고딕" pitchFamily="50" charset="-127"/>
              </a:rPr>
              <a:t>수액튜브 환경호르몬 용출 대책</a:t>
            </a:r>
            <a:endParaRPr lang="en-US" altLang="ko-KR" sz="2400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4" name="그룹 65"/>
          <p:cNvGrpSpPr>
            <a:grpSpLocks/>
          </p:cNvGrpSpPr>
          <p:nvPr/>
        </p:nvGrpSpPr>
        <p:grpSpPr bwMode="auto">
          <a:xfrm>
            <a:off x="0" y="0"/>
            <a:ext cx="2819400" cy="990600"/>
            <a:chOff x="0" y="4343400"/>
            <a:chExt cx="2819400" cy="990600"/>
          </a:xfrm>
        </p:grpSpPr>
        <p:pic>
          <p:nvPicPr>
            <p:cNvPr id="25" name="_x209280456" descr="EMB0000128c3c4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343400"/>
              <a:ext cx="9779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4" descr="http://images.wisegeek.com/nurse-with-iv-drip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4343400"/>
              <a:ext cx="990600" cy="990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_x209281656" descr="EMB0000128c3be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05000" y="43434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TG_Rounded Rectangle 32"/>
          <p:cNvSpPr/>
          <p:nvPr/>
        </p:nvSpPr>
        <p:spPr bwMode="gray">
          <a:xfrm>
            <a:off x="381000" y="1524000"/>
            <a:ext cx="6705600" cy="614520"/>
          </a:xfrm>
          <a:prstGeom prst="round2SameRect">
            <a:avLst>
              <a:gd name="adj1" fmla="val 28742"/>
              <a:gd name="adj2" fmla="val 0"/>
            </a:avLst>
          </a:prstGeom>
          <a:gradFill flip="none" rotWithShape="1">
            <a:gsLst>
              <a:gs pos="75000">
                <a:schemeClr val="accent4">
                  <a:lumMod val="75000"/>
                </a:schemeClr>
              </a:gs>
              <a:gs pos="48000">
                <a:schemeClr val="accent4"/>
              </a:gs>
              <a:gs pos="100000">
                <a:srgbClr val="FFFFFF"/>
              </a:gs>
              <a:gs pos="85000">
                <a:schemeClr val="accent4"/>
              </a:gs>
            </a:gsLst>
            <a:lin ang="16200000" scaled="1"/>
            <a:tileRect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contourW="12700">
            <a:bevelT w="38100" h="25400"/>
            <a:contourClr>
              <a:schemeClr val="accent4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eaLnBrk="0" hangingPunct="0">
              <a:defRPr/>
            </a:pPr>
            <a:endParaRPr lang="en-US" altLang="en-US" sz="2800" dirty="0">
              <a:effectLst>
                <a:glow rad="101600">
                  <a:schemeClr val="accent3">
                    <a:lumMod val="75000"/>
                    <a:alpha val="60000"/>
                  </a:schemeClr>
                </a:glo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" name="Rounded Rectangle 19"/>
          <p:cNvSpPr/>
          <p:nvPr/>
        </p:nvSpPr>
        <p:spPr bwMode="gray">
          <a:xfrm>
            <a:off x="390702" y="1984889"/>
            <a:ext cx="8448498" cy="1901311"/>
          </a:xfrm>
          <a:prstGeom prst="round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2000">
                <a:schemeClr val="accent4">
                  <a:lumMod val="20000"/>
                  <a:lumOff val="80000"/>
                </a:schemeClr>
              </a:gs>
              <a:gs pos="67000">
                <a:srgbClr val="FFFFFF"/>
              </a:gs>
            </a:gsLst>
            <a:lin ang="5400000" scaled="1"/>
          </a:gradFill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635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latinLnBrk="0"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3" name="직사각형 32"/>
          <p:cNvSpPr/>
          <p:nvPr/>
        </p:nvSpPr>
        <p:spPr bwMode="gray">
          <a:xfrm>
            <a:off x="457200" y="1557137"/>
            <a:ext cx="678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ko-KR" sz="2000" b="1" spc="100" dirty="0">
                <a:solidFill>
                  <a:schemeClr val="bg1"/>
                </a:soli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PVC </a:t>
            </a:r>
            <a:r>
              <a:rPr lang="ko-KR" altLang="en-US" sz="2000" b="1" spc="100" dirty="0">
                <a:solidFill>
                  <a:schemeClr val="bg1"/>
                </a:soli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</a:effectLst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수액튜브 환경호르몬 용출에 대한 정부의 대책</a:t>
            </a:r>
            <a:endParaRPr lang="ko-KR" altLang="en-US" sz="2000" b="1" spc="100" dirty="0">
              <a:solidFill>
                <a:schemeClr val="bg2"/>
              </a:solidFill>
              <a:effectLst>
                <a:glow rad="101600">
                  <a:schemeClr val="accent4">
                    <a:lumMod val="50000"/>
                    <a:alpha val="60000"/>
                  </a:schemeClr>
                </a:glow>
              </a:effectLst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34" name="오른쪽 화살표 21"/>
          <p:cNvSpPr/>
          <p:nvPr/>
        </p:nvSpPr>
        <p:spPr bwMode="gray">
          <a:xfrm rot="5400000">
            <a:off x="383382" y="2197894"/>
            <a:ext cx="217487" cy="212725"/>
          </a:xfrm>
          <a:prstGeom prst="triangl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/>
          </a:p>
        </p:txBody>
      </p:sp>
      <p:sp>
        <p:nvSpPr>
          <p:cNvPr id="35" name="직사각형 72"/>
          <p:cNvSpPr>
            <a:spLocks noChangeArrowheads="1"/>
          </p:cNvSpPr>
          <p:nvPr/>
        </p:nvSpPr>
        <p:spPr bwMode="auto">
          <a:xfrm>
            <a:off x="609600" y="2133600"/>
            <a:ext cx="556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buClr>
                <a:schemeClr val="accent2"/>
              </a:buClr>
              <a:defRPr/>
            </a:pP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+mj-lt"/>
                <a:ea typeface="+mn-ea"/>
              </a:rPr>
              <a:t> 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심평원 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‘</a:t>
            </a:r>
            <a:r>
              <a:rPr lang="en-US" altLang="ko-KR" sz="1600" b="1" spc="-100" dirty="0">
                <a:solidFill>
                  <a:srgbClr val="C0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PVC-free </a:t>
            </a:r>
            <a:r>
              <a:rPr lang="ko-KR" altLang="en-US" sz="1600" b="1" spc="-100" dirty="0">
                <a:solidFill>
                  <a:srgbClr val="C0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수액유량조절세트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’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중분류 신설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(2012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년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1200" b="1" spc="-100" dirty="0">
              <a:solidFill>
                <a:schemeClr val="accent6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직사각형 72"/>
          <p:cNvSpPr>
            <a:spLocks noChangeArrowheads="1"/>
          </p:cNvSpPr>
          <p:nvPr/>
        </p:nvSpPr>
        <p:spPr bwMode="auto">
          <a:xfrm>
            <a:off x="1143000" y="2438400"/>
            <a:ext cx="7239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atinLnBrk="0">
              <a:buClr>
                <a:schemeClr val="accent2"/>
              </a:buClr>
              <a:defRPr/>
            </a:pPr>
            <a:r>
              <a:rPr lang="ko-KR" altLang="en-US" sz="1600" b="1" spc="-100" dirty="0">
                <a:solidFill>
                  <a:srgbClr val="C0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환경호르몬</a:t>
            </a:r>
            <a:r>
              <a:rPr lang="en-US" altLang="ko-KR" sz="1600" b="1" spc="-100" dirty="0">
                <a:solidFill>
                  <a:srgbClr val="C0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-free 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장점 가치평가 인정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폴리우레탄 수액세트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b="1" spc="-100" dirty="0" err="1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폴리올레핀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수액세트 등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1200" b="1" spc="-100" dirty="0">
              <a:solidFill>
                <a:schemeClr val="accent6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7" name="타원 36"/>
          <p:cNvSpPr/>
          <p:nvPr/>
        </p:nvSpPr>
        <p:spPr bwMode="gray">
          <a:xfrm>
            <a:off x="990600" y="2557246"/>
            <a:ext cx="108003" cy="109793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>
              <a:latin typeface="+mn-ea"/>
            </a:endParaRPr>
          </a:p>
        </p:txBody>
      </p:sp>
      <p:sp>
        <p:nvSpPr>
          <p:cNvPr id="38" name="오른쪽 화살표 21"/>
          <p:cNvSpPr/>
          <p:nvPr/>
        </p:nvSpPr>
        <p:spPr bwMode="gray">
          <a:xfrm rot="5400000">
            <a:off x="378619" y="2883694"/>
            <a:ext cx="217487" cy="212725"/>
          </a:xfrm>
          <a:prstGeom prst="triangl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/>
          </a:p>
        </p:txBody>
      </p:sp>
      <p:sp>
        <p:nvSpPr>
          <p:cNvPr id="39" name="직사각형 72"/>
          <p:cNvSpPr>
            <a:spLocks noChangeArrowheads="1"/>
          </p:cNvSpPr>
          <p:nvPr/>
        </p:nvSpPr>
        <p:spPr bwMode="auto">
          <a:xfrm>
            <a:off x="604837" y="2819400"/>
            <a:ext cx="3429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buClr>
                <a:schemeClr val="accent2"/>
              </a:buClr>
              <a:defRPr/>
            </a:pP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+mj-lt"/>
                <a:ea typeface="+mn-ea"/>
              </a:rPr>
              <a:t> </a:t>
            </a:r>
            <a:r>
              <a:rPr lang="ko-KR" altLang="en-US" sz="1600" b="1" spc="-100" dirty="0" err="1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식약처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고시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(2014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1200" b="1" spc="-100" dirty="0">
              <a:solidFill>
                <a:schemeClr val="accent6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0" name="직사각형 72"/>
          <p:cNvSpPr>
            <a:spLocks noChangeArrowheads="1"/>
          </p:cNvSpPr>
          <p:nvPr/>
        </p:nvSpPr>
        <p:spPr bwMode="auto">
          <a:xfrm>
            <a:off x="1138237" y="3124200"/>
            <a:ext cx="678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>
              <a:buClr>
                <a:schemeClr val="accent2"/>
              </a:buClr>
              <a:defRPr/>
            </a:pP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2015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년 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일부터 </a:t>
            </a:r>
            <a:endParaRPr lang="en-US" altLang="ko-KR" sz="1600" b="1" spc="-100" dirty="0">
              <a:gradFill flip="none" rotWithShape="1">
                <a:gsLst>
                  <a:gs pos="0">
                    <a:schemeClr val="accent4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4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4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effectLst>
                <a:glow rad="101600">
                  <a:srgbClr val="FFFFFF">
                    <a:alpha val="60000"/>
                  </a:srgbClr>
                </a:glow>
              </a:effectLst>
              <a:latin typeface="맑은 고딕" pitchFamily="50" charset="-127"/>
              <a:ea typeface="맑은 고딕" pitchFamily="50" charset="-127"/>
            </a:endParaRPr>
          </a:p>
          <a:p>
            <a:pPr latinLnBrk="0">
              <a:buClr>
                <a:schemeClr val="accent2"/>
              </a:buClr>
              <a:defRPr/>
            </a:pPr>
            <a:r>
              <a:rPr lang="ko-KR" altLang="en-US" sz="1600" b="1" spc="-100" dirty="0" err="1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프탈레이트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(DEHP 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등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 함유 </a:t>
            </a:r>
            <a:r>
              <a:rPr lang="en-US" altLang="ko-KR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PVC </a:t>
            </a:r>
            <a:r>
              <a:rPr lang="ko-KR" altLang="en-US" sz="1600" b="1" spc="-100" dirty="0">
                <a:gradFill flip="none" rotWithShape="1">
                  <a:gsLst>
                    <a:gs pos="0">
                      <a:schemeClr val="accent4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4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맑은 고딕" pitchFamily="50" charset="-127"/>
                <a:ea typeface="맑은 고딕" pitchFamily="50" charset="-127"/>
              </a:rPr>
              <a:t>수액세트 사용 전면 금지</a:t>
            </a:r>
            <a:endParaRPr lang="en-US" altLang="ko-KR" sz="1200" b="1" spc="-100" dirty="0">
              <a:solidFill>
                <a:schemeClr val="accent6">
                  <a:lumMod val="50000"/>
                </a:scheme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1" name="타원 40"/>
          <p:cNvSpPr/>
          <p:nvPr/>
        </p:nvSpPr>
        <p:spPr bwMode="gray">
          <a:xfrm>
            <a:off x="985837" y="3243046"/>
            <a:ext cx="108003" cy="109793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lang="ko-KR" altLang="en-US">
              <a:latin typeface="+mn-ea"/>
            </a:endParaRPr>
          </a:p>
        </p:txBody>
      </p:sp>
      <p:sp>
        <p:nvSpPr>
          <p:cNvPr id="42" name="Rounded Rectangle 42"/>
          <p:cNvSpPr/>
          <p:nvPr/>
        </p:nvSpPr>
        <p:spPr bwMode="gray">
          <a:xfrm>
            <a:off x="381000" y="4343401"/>
            <a:ext cx="2667000" cy="205739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16200000" scaled="1"/>
            <a:tileRect/>
          </a:gradFill>
          <a:ln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600" b="1" dirty="0">
              <a:solidFill>
                <a:srgbClr val="4C5B1C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43" name="Rounded Rectangle 44"/>
          <p:cNvSpPr/>
          <p:nvPr/>
        </p:nvSpPr>
        <p:spPr bwMode="gray">
          <a:xfrm>
            <a:off x="533400" y="4114800"/>
            <a:ext cx="2438400" cy="685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75000"/>
                </a:schemeClr>
              </a:gs>
              <a:gs pos="5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3000000"/>
            </a:lightRig>
          </a:scene3d>
          <a:sp3d prstMaterial="dkEdge">
            <a:bevelT w="215900" h="101600"/>
          </a:sp3d>
        </p:spPr>
        <p:txBody>
          <a:bodyPr wrap="none" anchor="ctr"/>
          <a:lstStyle/>
          <a:p>
            <a:pPr marL="347663" indent="-347663" algn="ctr" eaLnBrk="0" latinLnBrk="0" hangingPunct="0">
              <a:defRPr/>
            </a:pPr>
            <a:r>
              <a:rPr kumimoji="0"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Non-phthalate</a:t>
            </a:r>
          </a:p>
          <a:p>
            <a:pPr marL="347663" indent="-347663" algn="ctr" eaLnBrk="0" latinLnBrk="0" hangingPunct="0">
              <a:defRPr/>
            </a:pPr>
            <a:r>
              <a:rPr kumimoji="0"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PVC</a:t>
            </a:r>
            <a:r>
              <a:rPr kumimoji="0"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수액세트</a:t>
            </a:r>
            <a:endParaRPr kumimoji="0"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44" name="Oval 10"/>
          <p:cNvSpPr/>
          <p:nvPr/>
        </p:nvSpPr>
        <p:spPr bwMode="auto">
          <a:xfrm>
            <a:off x="609600" y="4953000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30000">
                <a:schemeClr val="accent2">
                  <a:lumMod val="40000"/>
                  <a:lumOff val="60000"/>
                </a:schemeClr>
              </a:gs>
              <a:gs pos="75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762000" y="4876800"/>
            <a:ext cx="198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600" b="1" dirty="0">
                <a:solidFill>
                  <a:srgbClr val="4C5B1C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Non-phthalate </a:t>
            </a:r>
          </a:p>
          <a:p>
            <a:r>
              <a:rPr kumimoji="0" lang="ko-KR" altLang="en-US" sz="1600" b="1" dirty="0" err="1">
                <a:solidFill>
                  <a:srgbClr val="4C5B1C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가소제</a:t>
            </a:r>
            <a:r>
              <a:rPr kumimoji="0" lang="ko-KR" altLang="en-US" sz="1600" b="1" dirty="0">
                <a:solidFill>
                  <a:srgbClr val="4C5B1C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함유 </a:t>
            </a:r>
            <a:r>
              <a:rPr kumimoji="0" lang="en-US" altLang="ko-KR" sz="1600" b="1" dirty="0">
                <a:solidFill>
                  <a:srgbClr val="4C5B1C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PVC </a:t>
            </a:r>
            <a:r>
              <a:rPr kumimoji="0" lang="ko-KR" altLang="en-US" sz="1600" b="1" dirty="0">
                <a:solidFill>
                  <a:srgbClr val="4C5B1C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튜브 사용 수액세트</a:t>
            </a:r>
            <a:endParaRPr lang="ko-KR" altLang="en-US" sz="1600" dirty="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46" name="Rounded Rectangle 45"/>
          <p:cNvSpPr/>
          <p:nvPr/>
        </p:nvSpPr>
        <p:spPr bwMode="gray">
          <a:xfrm>
            <a:off x="3200400" y="4343400"/>
            <a:ext cx="2590800" cy="20574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16200000" scaled="1"/>
            <a:tileRect/>
          </a:gradFill>
          <a:ln>
            <a:solidFill>
              <a:schemeClr val="accent5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600" b="1" dirty="0">
              <a:solidFill>
                <a:srgbClr val="1A1C8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 bwMode="gray">
          <a:xfrm>
            <a:off x="3276600" y="4114800"/>
            <a:ext cx="2455658" cy="685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5">
                  <a:lumMod val="75000"/>
                </a:schemeClr>
              </a:gs>
              <a:gs pos="5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3000000"/>
            </a:lightRig>
          </a:scene3d>
          <a:sp3d prstMaterial="dkEdge">
            <a:bevelT w="215900" h="101600"/>
          </a:sp3d>
        </p:spPr>
        <p:txBody>
          <a:bodyPr wrap="none" anchor="ctr"/>
          <a:lstStyle/>
          <a:p>
            <a:pPr marL="347663" indent="-347663" algn="ctr" eaLnBrk="0" latinLnBrk="0" hangingPunct="0">
              <a:defRPr/>
            </a:pPr>
            <a:r>
              <a:rPr kumimoji="0" lang="ko-KR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폴리우레탄</a:t>
            </a:r>
            <a:r>
              <a:rPr kumimoji="0"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수액세트</a:t>
            </a:r>
            <a:endParaRPr kumimoji="0"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48" name="Oval 14"/>
          <p:cNvSpPr/>
          <p:nvPr/>
        </p:nvSpPr>
        <p:spPr bwMode="auto">
          <a:xfrm>
            <a:off x="3429000" y="4953000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30000">
                <a:schemeClr val="accent5">
                  <a:lumMod val="40000"/>
                  <a:lumOff val="60000"/>
                </a:schemeClr>
              </a:gs>
              <a:gs pos="75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49" name="TextBox 19"/>
          <p:cNvSpPr txBox="1">
            <a:spLocks noChangeArrowheads="1"/>
          </p:cNvSpPr>
          <p:nvPr/>
        </p:nvSpPr>
        <p:spPr bwMode="auto">
          <a:xfrm>
            <a:off x="3581400" y="4876800"/>
            <a:ext cx="213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폴리우레탄</a:t>
            </a:r>
            <a:r>
              <a:rPr kumimoji="0" lang="en-US" altLang="ko-KR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(PU)</a:t>
            </a:r>
            <a:r>
              <a:rPr kumimoji="0"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sz="1600" b="1" dirty="0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튜브 </a:t>
            </a:r>
            <a:endParaRPr kumimoji="0" lang="en-US" altLang="ko-KR" sz="1600" b="1" dirty="0">
              <a:solidFill>
                <a:srgbClr val="225B4E"/>
              </a:solidFill>
              <a:latin typeface="맑은 고딕" pitchFamily="50" charset="-127"/>
              <a:ea typeface="맑은 고딕" pitchFamily="50" charset="-127"/>
              <a:cs typeface="Arial" charset="0"/>
            </a:endParaRPr>
          </a:p>
          <a:p>
            <a:r>
              <a:rPr kumimoji="0" lang="ko-KR" altLang="en-US" sz="1600" b="1" dirty="0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사용 수액세트</a:t>
            </a:r>
            <a:endParaRPr kumimoji="0" lang="en-US" altLang="ko-KR" sz="1600" b="1" dirty="0">
              <a:solidFill>
                <a:srgbClr val="225B4E"/>
              </a:solidFill>
              <a:latin typeface="맑은 고딕" pitchFamily="50" charset="-127"/>
              <a:ea typeface="맑은 고딕" pitchFamily="50" charset="-127"/>
              <a:cs typeface="Arial" charset="0"/>
            </a:endParaRPr>
          </a:p>
          <a:p>
            <a:r>
              <a:rPr kumimoji="0" lang="en-US" altLang="ko-KR" sz="1600" b="1" dirty="0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(</a:t>
            </a:r>
            <a:r>
              <a:rPr kumimoji="0" lang="ko-KR" altLang="en-US" sz="1600" b="1" dirty="0" err="1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가소제</a:t>
            </a:r>
            <a:r>
              <a:rPr kumimoji="0" lang="en-US" altLang="ko-KR" sz="1600" b="1" dirty="0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-free)</a:t>
            </a:r>
            <a:endParaRPr lang="ko-KR" altLang="en-US" sz="1600" dirty="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50" name="Oval 14"/>
          <p:cNvSpPr/>
          <p:nvPr/>
        </p:nvSpPr>
        <p:spPr bwMode="auto">
          <a:xfrm>
            <a:off x="3429000" y="5791200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30000">
                <a:schemeClr val="accent5">
                  <a:lumMod val="40000"/>
                  <a:lumOff val="60000"/>
                </a:schemeClr>
              </a:gs>
              <a:gs pos="75000">
                <a:schemeClr val="accent5"/>
              </a:gs>
              <a:gs pos="100000">
                <a:schemeClr val="accent5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51" name="TextBox 44"/>
          <p:cNvSpPr txBox="1">
            <a:spLocks noChangeArrowheads="1"/>
          </p:cNvSpPr>
          <p:nvPr/>
        </p:nvSpPr>
        <p:spPr bwMode="auto">
          <a:xfrm>
            <a:off x="3581400" y="5715000"/>
            <a:ext cx="2057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Catheter PU </a:t>
            </a:r>
            <a:r>
              <a:rPr kumimoji="0" lang="ko-KR" altLang="en-US" sz="1600" b="1" dirty="0">
                <a:solidFill>
                  <a:srgbClr val="225B4E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튜브 수액세트에 적용</a:t>
            </a:r>
            <a:endParaRPr lang="ko-KR" altLang="en-US" sz="1600" dirty="0">
              <a:solidFill>
                <a:srgbClr val="C00000"/>
              </a:solidFill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52" name="Rounded Rectangle 47"/>
          <p:cNvSpPr/>
          <p:nvPr/>
        </p:nvSpPr>
        <p:spPr bwMode="gray">
          <a:xfrm>
            <a:off x="6019800" y="4343400"/>
            <a:ext cx="2667000" cy="20574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600" b="1" dirty="0">
              <a:solidFill>
                <a:srgbClr val="0F4673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53" name="Rounded Rectangle 48"/>
          <p:cNvSpPr/>
          <p:nvPr/>
        </p:nvSpPr>
        <p:spPr bwMode="gray">
          <a:xfrm>
            <a:off x="6096000" y="4114800"/>
            <a:ext cx="2438400" cy="6858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  <a:headEnd/>
            <a:tailEnd/>
          </a:ln>
          <a:effectLst/>
          <a:scene3d>
            <a:camera prst="orthographicFront"/>
            <a:lightRig rig="balanced" dir="t">
              <a:rot lat="0" lon="0" rev="3000000"/>
            </a:lightRig>
          </a:scene3d>
          <a:sp3d prstMaterial="dkEdge">
            <a:bevelT w="215900" h="101600"/>
          </a:sp3d>
        </p:spPr>
        <p:txBody>
          <a:bodyPr wrap="none" anchor="ctr"/>
          <a:lstStyle/>
          <a:p>
            <a:pPr marL="347663" indent="-347663" algn="ctr" eaLnBrk="0" latinLnBrk="0" hangingPunct="0">
              <a:defRPr/>
            </a:pPr>
            <a:r>
              <a:rPr kumimoji="0" lang="ko-KR" alt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폴리올레핀</a:t>
            </a:r>
            <a:r>
              <a:rPr kumimoji="0"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ko-KR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Arial" charset="0"/>
              </a:rPr>
              <a:t>수액세트</a:t>
            </a:r>
            <a:endParaRPr kumimoji="0"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54" name="Oval 6"/>
          <p:cNvSpPr/>
          <p:nvPr/>
        </p:nvSpPr>
        <p:spPr bwMode="auto">
          <a:xfrm>
            <a:off x="6248400" y="4953000"/>
            <a:ext cx="153176" cy="15317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63000"/>
                  <a:satMod val="165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75000">
                <a:schemeClr val="accent1"/>
              </a:gs>
              <a:gs pos="100000">
                <a:schemeClr val="accent1">
                  <a:shade val="15000"/>
                  <a:satMod val="1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>
            <a:bevelT w="101600" h="63500"/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/>
        </p:nvSpPr>
        <p:spPr bwMode="auto">
          <a:xfrm>
            <a:off x="6400800" y="4876800"/>
            <a:ext cx="2057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비극성 </a:t>
            </a:r>
            <a:r>
              <a:rPr kumimoji="0" lang="ko-KR" altLang="en-US" sz="1600" b="1" dirty="0" err="1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폴리올레핀</a:t>
            </a:r>
            <a:r>
              <a:rPr kumimoji="0"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 </a:t>
            </a:r>
            <a:r>
              <a:rPr kumimoji="0" lang="en-US" altLang="ko-KR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(PE, PP </a:t>
            </a:r>
            <a:r>
              <a:rPr kumimoji="0"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등</a:t>
            </a:r>
            <a:r>
              <a:rPr kumimoji="0" lang="en-US" altLang="ko-KR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) </a:t>
            </a:r>
            <a:r>
              <a:rPr kumimoji="0" lang="ko-KR" altLang="en-US" sz="1600" b="1" dirty="0">
                <a:solidFill>
                  <a:srgbClr val="262BD7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탄성체</a:t>
            </a:r>
            <a:r>
              <a:rPr kumimoji="0" lang="ko-KR" altLang="en-US" sz="1600" b="1" dirty="0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튜브 사용 수액세트</a:t>
            </a:r>
            <a:endParaRPr kumimoji="0" lang="en-US" altLang="ko-KR" sz="1600" b="1" dirty="0">
              <a:solidFill>
                <a:srgbClr val="145665"/>
              </a:solidFill>
              <a:latin typeface="맑은 고딕" pitchFamily="50" charset="-127"/>
              <a:ea typeface="맑은 고딕" pitchFamily="50" charset="-127"/>
              <a:cs typeface="Arial" charset="0"/>
            </a:endParaRPr>
          </a:p>
          <a:p>
            <a:r>
              <a:rPr kumimoji="0" lang="en-US" altLang="ko-KR" sz="1600" b="1" dirty="0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(</a:t>
            </a:r>
            <a:r>
              <a:rPr kumimoji="0" lang="ko-KR" altLang="en-US" sz="1600" b="1" dirty="0" err="1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가소제</a:t>
            </a:r>
            <a:r>
              <a:rPr kumimoji="0" lang="en-US" altLang="ko-KR" sz="1600" b="1" dirty="0">
                <a:solidFill>
                  <a:srgbClr val="145665"/>
                </a:solidFill>
                <a:latin typeface="맑은 고딕" pitchFamily="50" charset="-127"/>
                <a:ea typeface="맑은 고딕" pitchFamily="50" charset="-127"/>
                <a:cs typeface="Arial" charset="0"/>
              </a:rPr>
              <a:t>-free)</a:t>
            </a:r>
            <a:endParaRPr lang="ko-KR" altLang="en-US" sz="1600" dirty="0">
              <a:latin typeface="맑은 고딕" pitchFamily="50" charset="-127"/>
              <a:ea typeface="맑은 고딕" pitchFamily="50" charset="-127"/>
              <a:cs typeface="Arial" charset="0"/>
            </a:endParaRPr>
          </a:p>
        </p:txBody>
      </p:sp>
      <p:sp>
        <p:nvSpPr>
          <p:cNvPr id="56" name="TextBox 35"/>
          <p:cNvSpPr txBox="1">
            <a:spLocks noChangeArrowheads="1"/>
          </p:cNvSpPr>
          <p:nvPr/>
        </p:nvSpPr>
        <p:spPr bwMode="auto">
          <a:xfrm>
            <a:off x="7924800" y="6477000"/>
            <a:ext cx="1066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ko-KR" sz="1200" dirty="0">
                <a:latin typeface="맑은 고딕" pitchFamily="50" charset="-127"/>
                <a:ea typeface="맑은 고딕" pitchFamily="50" charset="-127"/>
              </a:rPr>
              <a:t>08-30</a:t>
            </a:r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025TGpx_medical">
  <a:themeElements>
    <a:clrScheme name="Custom 363">
      <a:dk1>
        <a:srgbClr val="000000"/>
      </a:dk1>
      <a:lt1>
        <a:srgbClr val="FFFFFF"/>
      </a:lt1>
      <a:dk2>
        <a:srgbClr val="105C82"/>
      </a:dk2>
      <a:lt2>
        <a:srgbClr val="CFE9F9"/>
      </a:lt2>
      <a:accent1>
        <a:srgbClr val="28ABCA"/>
      </a:accent1>
      <a:accent2>
        <a:srgbClr val="98B638"/>
      </a:accent2>
      <a:accent3>
        <a:srgbClr val="6D70E5"/>
      </a:accent3>
      <a:accent4>
        <a:srgbClr val="218BE3"/>
      </a:accent4>
      <a:accent5>
        <a:srgbClr val="44B69B"/>
      </a:accent5>
      <a:accent6>
        <a:srgbClr val="E08852"/>
      </a:accent6>
      <a:hlink>
        <a:srgbClr val="EBC629"/>
      </a:hlink>
      <a:folHlink>
        <a:srgbClr val="7289B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C3A687"/>
        </a:lt1>
        <a:dk2>
          <a:srgbClr val="E85138"/>
        </a:dk2>
        <a:lt2>
          <a:srgbClr val="808080"/>
        </a:lt2>
        <a:accent1>
          <a:srgbClr val="F48102"/>
        </a:accent1>
        <a:accent2>
          <a:srgbClr val="4579B5"/>
        </a:accent2>
        <a:accent3>
          <a:srgbClr val="DED0C3"/>
        </a:accent3>
        <a:accent4>
          <a:srgbClr val="000000"/>
        </a:accent4>
        <a:accent5>
          <a:srgbClr val="F8C1AA"/>
        </a:accent5>
        <a:accent6>
          <a:srgbClr val="3E6DA4"/>
        </a:accent6>
        <a:hlink>
          <a:srgbClr val="FFBE05"/>
        </a:hlink>
        <a:folHlink>
          <a:srgbClr val="94CC2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B9CF91"/>
        </a:lt1>
        <a:dk2>
          <a:srgbClr val="D66B00"/>
        </a:dk2>
        <a:lt2>
          <a:srgbClr val="808080"/>
        </a:lt2>
        <a:accent1>
          <a:srgbClr val="F1B305"/>
        </a:accent1>
        <a:accent2>
          <a:srgbClr val="9BBBA0"/>
        </a:accent2>
        <a:accent3>
          <a:srgbClr val="D9E4C7"/>
        </a:accent3>
        <a:accent4>
          <a:srgbClr val="000000"/>
        </a:accent4>
        <a:accent5>
          <a:srgbClr val="F7D6AA"/>
        </a:accent5>
        <a:accent6>
          <a:srgbClr val="8CA991"/>
        </a:accent6>
        <a:hlink>
          <a:srgbClr val="FE8206"/>
        </a:hlink>
        <a:folHlink>
          <a:srgbClr val="D161C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90A4D0"/>
        </a:lt1>
        <a:dk2>
          <a:srgbClr val="304F7C"/>
        </a:dk2>
        <a:lt2>
          <a:srgbClr val="808080"/>
        </a:lt2>
        <a:accent1>
          <a:srgbClr val="5B93C1"/>
        </a:accent1>
        <a:accent2>
          <a:srgbClr val="A4B3BC"/>
        </a:accent2>
        <a:accent3>
          <a:srgbClr val="C6CFE4"/>
        </a:accent3>
        <a:accent4>
          <a:srgbClr val="000000"/>
        </a:accent4>
        <a:accent5>
          <a:srgbClr val="B5C8DD"/>
        </a:accent5>
        <a:accent6>
          <a:srgbClr val="94A2AA"/>
        </a:accent6>
        <a:hlink>
          <a:srgbClr val="9BC337"/>
        </a:hlink>
        <a:folHlink>
          <a:srgbClr val="7BB7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4967</TotalTime>
  <Words>1878</Words>
  <Application>Microsoft Office PowerPoint</Application>
  <PresentationFormat>화면 슬라이드 쇼(4:3)</PresentationFormat>
  <Paragraphs>283</Paragraphs>
  <Slides>32</Slides>
  <Notes>0</Notes>
  <HiddenSlides>0</HiddenSlides>
  <MMClips>2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32</vt:i4>
      </vt:variant>
    </vt:vector>
  </HeadingPairs>
  <TitlesOfParts>
    <vt:vector size="40" baseType="lpstr">
      <vt:lpstr>HY헤드라인M</vt:lpstr>
      <vt:lpstr>굴림</vt:lpstr>
      <vt:lpstr>맑은 고딕</vt:lpstr>
      <vt:lpstr>Arial</vt:lpstr>
      <vt:lpstr>Wingdings</vt:lpstr>
      <vt:lpstr>025TGpx_medical</vt:lpstr>
      <vt:lpstr>Image</vt:lpstr>
      <vt:lpstr>훈민정음</vt:lpstr>
      <vt:lpstr>PowerPoint 프레젠테이션</vt:lpstr>
      <vt:lpstr>대표적인 솝션프리® 수액유량조절세트</vt:lpstr>
      <vt:lpstr>대표적인 솝션프리® 수액필터세트</vt:lpstr>
      <vt:lpstr>선행연구 – IV Fluid bag에서의 약물흡착</vt:lpstr>
      <vt:lpstr>선행연구 – IV Fluid bag에서의 약물흡착</vt:lpstr>
      <vt:lpstr>선행연구 - 수액튜브에서의 약물흡착</vt:lpstr>
      <vt:lpstr>선행연구 – 수액튜브에서의 약물흡착(항암제)</vt:lpstr>
      <vt:lpstr>Issue ①: PVC 수액튜브에서 환경호르몬 용출</vt:lpstr>
      <vt:lpstr>PVC 수액튜브 환경호르몬 용출 대책</vt:lpstr>
      <vt:lpstr>Issue ②: PVC∙PU 수액튜브에서 약물흡착</vt:lpstr>
      <vt:lpstr>Issue ②: PVC∙PU 수액튜브에서 약물흡착</vt:lpstr>
      <vt:lpstr>폴리사이언텍 솝션프리® 수액세트 핵심기술</vt:lpstr>
      <vt:lpstr>수액튜브에서의 nitroglycerin(혈관확장제) 흡착  - 연구 #1</vt:lpstr>
      <vt:lpstr>수액튜브에서의 chlormethiazol(진정제) 흡착  - 연구 #1</vt:lpstr>
      <vt:lpstr>수액튜브에서의 isosorbide(협심증치료제) 흡착  - 연구 #1</vt:lpstr>
      <vt:lpstr>수액튜브 재질별 약물흡착도 임상실험(Nitroglycerin)  - 연구 #2</vt:lpstr>
      <vt:lpstr>수액튜브 재질별 약물흡착도 임상실험(Nitroglycerin)  - 연구 #2</vt:lpstr>
      <vt:lpstr>수액튜브에서의 tacrolimus(면역억제제) 흡착  - 연구 #3</vt:lpstr>
      <vt:lpstr>수액튜브에서의 cyclosporin A(면역억제제) 흡착  - 연구 #3</vt:lpstr>
      <vt:lpstr>수액튜브에서의 diazepam(진정제) 흡착  - 연구 #3</vt:lpstr>
      <vt:lpstr>수액튜브 재질별 약물흡착(종합)</vt:lpstr>
      <vt:lpstr>수액튜브 약물흡착도 분석방법 국내표준(KS) 제정</vt:lpstr>
      <vt:lpstr>솝션프리® 수액세트 약물비흡착성 공인성적</vt:lpstr>
      <vt:lpstr>솝션프리® 수액세트 약물비흡착성 공인성적</vt:lpstr>
      <vt:lpstr>솝션프리® 수액세트 약물비흡착성 공인성적</vt:lpstr>
      <vt:lpstr>수액세트 약물흡착에 대한 규제 동향</vt:lpstr>
      <vt:lpstr>수액튜브 약물흡착에 대한 규제 동향</vt:lpstr>
      <vt:lpstr>수액튜브 약물흡착에 대한 규제 동향</vt:lpstr>
      <vt:lpstr>주요 언론 보도내용</vt:lpstr>
      <vt:lpstr>주요 언론 보도내용</vt:lpstr>
      <vt:lpstr>GMP 및 녹색기술인증서</vt:lpstr>
      <vt:lpstr>Thank You!</vt:lpstr>
    </vt:vector>
  </TitlesOfParts>
  <Company>Guild Design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약물비흡착 Non-PVC 폴리올레핀 수액세트</dc:title>
  <dc:creator>Administrator</dc:creator>
  <cp:lastModifiedBy>user</cp:lastModifiedBy>
  <cp:revision>354</cp:revision>
  <dcterms:created xsi:type="dcterms:W3CDTF">2010-08-16T09:30:17Z</dcterms:created>
  <dcterms:modified xsi:type="dcterms:W3CDTF">2025-08-22T05:34:46Z</dcterms:modified>
</cp:coreProperties>
</file>